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2" r:id="rId2"/>
    <p:sldId id="305" r:id="rId3"/>
    <p:sldId id="306" r:id="rId4"/>
    <p:sldId id="307" r:id="rId5"/>
    <p:sldId id="308" r:id="rId6"/>
    <p:sldId id="309" r:id="rId7"/>
    <p:sldId id="311" r:id="rId8"/>
    <p:sldId id="296" r:id="rId9"/>
    <p:sldId id="299" r:id="rId10"/>
    <p:sldId id="298" r:id="rId11"/>
    <p:sldId id="295" r:id="rId12"/>
    <p:sldId id="323" r:id="rId13"/>
    <p:sldId id="32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87" autoAdjust="0"/>
  </p:normalViewPr>
  <p:slideViewPr>
    <p:cSldViewPr>
      <p:cViewPr varScale="1">
        <p:scale>
          <a:sx n="54" d="100"/>
          <a:sy n="54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1C866-268B-4453-AB94-961220E18B21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14F60-4C20-4642-9F28-0D3125F2B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27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6495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6409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710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507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5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43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51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2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9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88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4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6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87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7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7DBA-5AF6-4E2A-A13D-2BC1DC61CB07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1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get-zen_doc/1538903/pub_5ca6d059b92d8100b207a631_5ca6d0c4ce8c8200b34df872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28" y="764704"/>
            <a:ext cx="1570558" cy="157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11560" y="2525075"/>
            <a:ext cx="7920880" cy="2225702"/>
          </a:xfrm>
          <a:solidFill>
            <a:schemeClr val="bg1"/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dirty="0"/>
              <a:t>Авторское право,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электронные </a:t>
            </a:r>
            <a:r>
              <a:rPr lang="ru-RU" sz="3200" dirty="0"/>
              <a:t>ресурсы и библиотеки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статьях Гражданского Кодекса РФ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9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533399" y="3305812"/>
            <a:ext cx="8071049" cy="24994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763" lvl="0" algn="ctr">
              <a:buSzPct val="25000"/>
            </a:pPr>
            <a:r>
              <a:rPr lang="en-US" dirty="0" smtClean="0">
                <a:ea typeface="Verdana"/>
                <a:cs typeface="Simplified Arabic Fixed" pitchFamily="49" charset="-78"/>
                <a:sym typeface="Verdana"/>
              </a:rPr>
              <a:t>[1] </a:t>
            </a:r>
            <a:r>
              <a:rPr lang="ru-RU" dirty="0" smtClean="0">
                <a:ea typeface="Verdana"/>
                <a:cs typeface="Simplified Arabic Fixed" pitchFamily="49" charset="-78"/>
                <a:sym typeface="Verdana"/>
              </a:rPr>
              <a:t>«</a:t>
            </a:r>
            <a:r>
              <a:rPr lang="ru-RU" dirty="0">
                <a:ea typeface="Verdana"/>
                <a:cs typeface="Simplified Arabic Fixed" pitchFamily="49" charset="-78"/>
                <a:sym typeface="Verdana"/>
              </a:rPr>
              <a:t>экземпляры произведений </a:t>
            </a:r>
            <a:r>
              <a:rPr lang="ru-RU" dirty="0" smtClean="0">
                <a:ea typeface="Verdana"/>
                <a:cs typeface="Simplified Arabic Fixed" pitchFamily="49" charset="-78"/>
                <a:sym typeface="Verdana"/>
              </a:rPr>
              <a:t>могут </a:t>
            </a:r>
            <a:r>
              <a:rPr lang="ru-RU" dirty="0">
                <a:ea typeface="Verdana"/>
                <a:cs typeface="Simplified Arabic Fixed" pitchFamily="49" charset="-78"/>
                <a:sym typeface="Verdana"/>
              </a:rPr>
              <a:t>предоставляться </a:t>
            </a:r>
            <a:r>
              <a:rPr lang="ru-RU" dirty="0" smtClean="0">
                <a:ea typeface="Verdana"/>
                <a:cs typeface="Simplified Arabic Fixed" pitchFamily="49" charset="-78"/>
                <a:sym typeface="Verdana"/>
              </a:rPr>
              <a:t/>
            </a:r>
            <a:br>
              <a:rPr lang="ru-RU" dirty="0" smtClean="0">
                <a:ea typeface="Verdana"/>
                <a:cs typeface="Simplified Arabic Fixed" pitchFamily="49" charset="-78"/>
                <a:sym typeface="Verdana"/>
              </a:rPr>
            </a:br>
            <a:r>
              <a:rPr lang="ru-RU" b="1" u="sng" dirty="0" smtClean="0">
                <a:ea typeface="Verdana"/>
                <a:cs typeface="Simplified Arabic Fixed" pitchFamily="49" charset="-78"/>
                <a:sym typeface="Verdana"/>
              </a:rPr>
              <a:t>во </a:t>
            </a:r>
            <a:r>
              <a:rPr lang="ru-RU" b="1" u="sng" dirty="0">
                <a:ea typeface="Verdana"/>
                <a:cs typeface="Simplified Arabic Fixed" pitchFamily="49" charset="-78"/>
                <a:sym typeface="Verdana"/>
              </a:rPr>
              <a:t>временное </a:t>
            </a:r>
            <a:r>
              <a:rPr lang="ru-RU" u="sng" dirty="0">
                <a:ea typeface="Verdana"/>
                <a:cs typeface="Simplified Arabic Fixed" pitchFamily="49" charset="-78"/>
                <a:sym typeface="Verdana"/>
              </a:rPr>
              <a:t> </a:t>
            </a:r>
            <a:r>
              <a:rPr lang="ru-RU" b="1" u="sng" dirty="0">
                <a:ea typeface="Verdana"/>
                <a:cs typeface="Simplified Arabic Fixed" pitchFamily="49" charset="-78"/>
                <a:sym typeface="Verdana"/>
              </a:rPr>
              <a:t>безвозмездное</a:t>
            </a:r>
            <a:r>
              <a:rPr lang="ru-RU" b="1" dirty="0">
                <a:ea typeface="Verdana"/>
                <a:cs typeface="Simplified Arabic Fixed" pitchFamily="49" charset="-78"/>
                <a:sym typeface="Verdana"/>
              </a:rPr>
              <a:t> </a:t>
            </a:r>
            <a:r>
              <a:rPr lang="ru-RU" dirty="0">
                <a:ea typeface="Verdana"/>
                <a:cs typeface="Simplified Arabic Fixed" pitchFamily="49" charset="-78"/>
                <a:sym typeface="Verdana"/>
              </a:rPr>
              <a:t>пользование…»</a:t>
            </a:r>
            <a:r>
              <a:rPr lang="ru-RU" b="1" dirty="0">
                <a:ea typeface="Verdana"/>
                <a:cs typeface="Simplified Arabic Fixed" pitchFamily="49" charset="-78"/>
                <a:sym typeface="Verdana"/>
              </a:rPr>
              <a:t> </a:t>
            </a:r>
            <a:endParaRPr lang="ru-RU" b="1" dirty="0" smtClean="0">
              <a:ea typeface="Verdana"/>
              <a:cs typeface="Simplified Arabic Fixed" pitchFamily="49" charset="-78"/>
              <a:sym typeface="Verdana"/>
            </a:endParaRPr>
          </a:p>
          <a:p>
            <a:pPr marL="4763" algn="ctr">
              <a:buSzPct val="25000"/>
            </a:pPr>
            <a:endParaRPr lang="ru-RU" b="1" dirty="0">
              <a:ea typeface="Verdana"/>
              <a:cs typeface="Simplified Arabic Fixed" pitchFamily="49" charset="-78"/>
              <a:sym typeface="Verdana"/>
            </a:endParaRPr>
          </a:p>
          <a:p>
            <a:pPr marL="4763" algn="ctr">
              <a:buSzPct val="25000"/>
            </a:pPr>
            <a:r>
              <a:rPr lang="ru-RU" dirty="0" smtClean="0">
                <a:ea typeface="Verdana"/>
                <a:cs typeface="Simplified Arabic Fixed" pitchFamily="49" charset="-78"/>
                <a:sym typeface="Verdana"/>
              </a:rPr>
              <a:t>«</a:t>
            </a:r>
            <a:r>
              <a:rPr lang="ru-RU" dirty="0">
                <a:ea typeface="Verdana"/>
                <a:cs typeface="Simplified Arabic Fixed" pitchFamily="49" charset="-78"/>
                <a:sym typeface="Verdana"/>
              </a:rPr>
              <a:t>экземпляры произведений </a:t>
            </a:r>
            <a:r>
              <a:rPr lang="ru-RU" u="sng" dirty="0">
                <a:ea typeface="Verdana"/>
                <a:cs typeface="Simplified Arabic Fixed" pitchFamily="49" charset="-78"/>
                <a:sym typeface="Verdana"/>
              </a:rPr>
              <a:t>в электронной форме </a:t>
            </a:r>
            <a:r>
              <a:rPr lang="ru-RU" dirty="0" smtClean="0">
                <a:ea typeface="Verdana"/>
                <a:cs typeface="Simplified Arabic Fixed" pitchFamily="49" charset="-78"/>
                <a:sym typeface="Verdana"/>
              </a:rPr>
              <a:t/>
            </a:r>
            <a:br>
              <a:rPr lang="ru-RU" dirty="0" smtClean="0">
                <a:ea typeface="Verdana"/>
                <a:cs typeface="Simplified Arabic Fixed" pitchFamily="49" charset="-78"/>
                <a:sym typeface="Verdana"/>
              </a:rPr>
            </a:br>
            <a:r>
              <a:rPr lang="ru-RU" dirty="0" smtClean="0">
                <a:ea typeface="Verdana"/>
                <a:cs typeface="Simplified Arabic Fixed" pitchFamily="49" charset="-78"/>
                <a:sym typeface="Verdana"/>
              </a:rPr>
              <a:t>могут </a:t>
            </a:r>
            <a:r>
              <a:rPr lang="ru-RU" dirty="0">
                <a:ea typeface="Verdana"/>
                <a:cs typeface="Simplified Arabic Fixed" pitchFamily="49" charset="-78"/>
                <a:sym typeface="Verdana"/>
              </a:rPr>
              <a:t>предоставляться </a:t>
            </a:r>
            <a:r>
              <a:rPr lang="ru-RU" dirty="0" smtClean="0">
                <a:ea typeface="Verdana"/>
                <a:cs typeface="Simplified Arabic Fixed" pitchFamily="49" charset="-78"/>
                <a:sym typeface="Verdana"/>
              </a:rPr>
              <a:t>в </a:t>
            </a:r>
            <a:r>
              <a:rPr lang="ru-RU" dirty="0">
                <a:ea typeface="Verdana"/>
                <a:cs typeface="Simplified Arabic Fixed" pitchFamily="49" charset="-78"/>
                <a:sym typeface="Verdana"/>
              </a:rPr>
              <a:t>пользование </a:t>
            </a:r>
            <a:r>
              <a:rPr lang="ru-RU" b="1" u="sng" dirty="0">
                <a:ea typeface="Verdana"/>
                <a:cs typeface="Simplified Arabic Fixed" pitchFamily="49" charset="-78"/>
                <a:sym typeface="Verdana"/>
              </a:rPr>
              <a:t>только в помещении библиотеки</a:t>
            </a:r>
            <a:r>
              <a:rPr lang="ru-RU" b="1" dirty="0">
                <a:ea typeface="Verdana"/>
                <a:cs typeface="Simplified Arabic Fixed" pitchFamily="49" charset="-78"/>
                <a:sym typeface="Verdana"/>
              </a:rPr>
              <a:t>»</a:t>
            </a:r>
          </a:p>
          <a:p>
            <a:pPr marL="290513" marR="0" lvl="0" indent="-285750" algn="ctr" rtl="0"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ru-RU" b="1" dirty="0">
              <a:ea typeface="Verdana"/>
              <a:cs typeface="Simplified Arabic Fixed" pitchFamily="49" charset="-78"/>
              <a:sym typeface="Verdana"/>
            </a:endParaRPr>
          </a:p>
          <a:p>
            <a:pPr marL="4763" algn="ctr">
              <a:buSzPct val="25000"/>
            </a:pPr>
            <a:r>
              <a:rPr lang="ru-RU" dirty="0" smtClean="0">
                <a:ea typeface="Verdana"/>
                <a:cs typeface="Simplified Arabic Fixed" pitchFamily="49" charset="-78"/>
                <a:sym typeface="Verdana"/>
              </a:rPr>
              <a:t>«</a:t>
            </a:r>
            <a:r>
              <a:rPr lang="ru-RU" b="1" u="sng" dirty="0" smtClean="0">
                <a:ea typeface="Verdana"/>
                <a:cs typeface="Simplified Arabic Fixed" pitchFamily="49" charset="-78"/>
                <a:sym typeface="Verdana"/>
              </a:rPr>
              <a:t>при </a:t>
            </a:r>
            <a:r>
              <a:rPr lang="ru-RU" b="1" u="sng" dirty="0">
                <a:ea typeface="Verdana"/>
                <a:cs typeface="Simplified Arabic Fixed" pitchFamily="49" charset="-78"/>
                <a:sym typeface="Verdana"/>
              </a:rPr>
              <a:t>условии исключения возможности </a:t>
            </a:r>
            <a:r>
              <a:rPr lang="ru-RU" b="1" u="sng" dirty="0" smtClean="0">
                <a:ea typeface="Verdana"/>
                <a:cs typeface="Simplified Arabic Fixed" pitchFamily="49" charset="-78"/>
                <a:sym typeface="Verdana"/>
              </a:rPr>
              <a:t/>
            </a:r>
            <a:br>
              <a:rPr lang="ru-RU" b="1" u="sng" dirty="0" smtClean="0">
                <a:ea typeface="Verdana"/>
                <a:cs typeface="Simplified Arabic Fixed" pitchFamily="49" charset="-78"/>
                <a:sym typeface="Verdana"/>
              </a:rPr>
            </a:br>
            <a:r>
              <a:rPr lang="ru-RU" b="1" u="sng" dirty="0" smtClean="0">
                <a:ea typeface="Verdana"/>
                <a:cs typeface="Simplified Arabic Fixed" pitchFamily="49" charset="-78"/>
                <a:sym typeface="Verdana"/>
              </a:rPr>
              <a:t>дальнейшего </a:t>
            </a:r>
            <a:r>
              <a:rPr lang="ru-RU" b="1" u="sng" dirty="0">
                <a:ea typeface="Verdana"/>
                <a:cs typeface="Simplified Arabic Fixed" pitchFamily="49" charset="-78"/>
                <a:sym typeface="Verdana"/>
              </a:rPr>
              <a:t>создания копий </a:t>
            </a:r>
            <a:r>
              <a:rPr lang="ru-RU" dirty="0">
                <a:ea typeface="Verdana"/>
                <a:cs typeface="Simplified Arabic Fixed" pitchFamily="49" charset="-78"/>
                <a:sym typeface="Verdana"/>
              </a:rPr>
              <a:t>произведений </a:t>
            </a:r>
            <a:r>
              <a:rPr lang="ru-RU" u="sng" dirty="0">
                <a:ea typeface="Verdana"/>
                <a:cs typeface="Simplified Arabic Fixed" pitchFamily="49" charset="-78"/>
                <a:sym typeface="Verdana"/>
              </a:rPr>
              <a:t>в электронной форме</a:t>
            </a:r>
            <a:r>
              <a:rPr lang="ru-RU" dirty="0" smtClean="0">
                <a:ea typeface="Verdana"/>
                <a:cs typeface="Simplified Arabic Fixed" pitchFamily="49" charset="-78"/>
                <a:sym typeface="Verdana"/>
              </a:rPr>
              <a:t>»</a:t>
            </a:r>
            <a:endParaRPr dirty="0">
              <a:ea typeface="Verdana"/>
              <a:cs typeface="Simplified Arabic Fixed" pitchFamily="49" charset="-78"/>
              <a:sym typeface="Verdana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533400" y="21771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ru-RU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Условия предоставления электронных копий </a:t>
            </a:r>
            <a:br>
              <a:rPr lang="ru-RU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b="1" dirty="0" smtClean="0">
                <a:solidFill>
                  <a:schemeClr val="dk1"/>
                </a:solidFill>
                <a:ea typeface="Verdana"/>
                <a:cs typeface="Simplified Arabic Fixed" pitchFamily="49" charset="-78"/>
                <a:sym typeface="Verdana"/>
              </a:rPr>
              <a:t>Статья </a:t>
            </a:r>
            <a:r>
              <a:rPr lang="ru-RU" b="1" dirty="0">
                <a:solidFill>
                  <a:schemeClr val="dk1"/>
                </a:solidFill>
                <a:ea typeface="Verdana"/>
                <a:cs typeface="Simplified Arabic Fixed" pitchFamily="49" charset="-78"/>
                <a:sym typeface="Verdana"/>
              </a:rPr>
              <a:t>1275 ГК РФ</a:t>
            </a:r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ru-RU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350019"/>
            <a:ext cx="806489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dirty="0" smtClean="0"/>
              <a:t>[1] </a:t>
            </a:r>
            <a:r>
              <a:rPr lang="ru-RU" b="1" dirty="0" smtClean="0"/>
              <a:t>Общедоступные библиотеки вправе </a:t>
            </a:r>
            <a:br>
              <a:rPr lang="ru-RU" b="1" dirty="0" smtClean="0"/>
            </a:br>
            <a:r>
              <a:rPr lang="ru-RU" u="sng" dirty="0" smtClean="0"/>
              <a:t>без </a:t>
            </a:r>
            <a:r>
              <a:rPr lang="ru-RU" u="sng" dirty="0"/>
              <a:t>согласия </a:t>
            </a:r>
            <a:r>
              <a:rPr lang="ru-RU" dirty="0"/>
              <a:t>автора или иного правообладателя 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без </a:t>
            </a:r>
            <a:r>
              <a:rPr lang="ru-RU" u="sng" dirty="0"/>
              <a:t>выплаты</a:t>
            </a:r>
            <a:r>
              <a:rPr lang="ru-RU" dirty="0"/>
              <a:t> </a:t>
            </a:r>
            <a:r>
              <a:rPr lang="ru-RU" dirty="0" smtClean="0"/>
              <a:t>вознаграждения</a:t>
            </a:r>
            <a:br>
              <a:rPr lang="ru-RU" dirty="0" smtClean="0"/>
            </a:br>
            <a:r>
              <a:rPr lang="ru-RU" u="sng" dirty="0" smtClean="0"/>
              <a:t>предоставлять оригиналы и экземпляры </a:t>
            </a:r>
            <a:r>
              <a:rPr lang="ru-RU" dirty="0" smtClean="0"/>
              <a:t>произведений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при условии отсутствия цели извлечения </a:t>
            </a:r>
            <a:r>
              <a:rPr lang="ru-RU" dirty="0" smtClean="0"/>
              <a:t>прибыли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99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337635" y="260649"/>
            <a:ext cx="7992900" cy="37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Правовой статус и режим использования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23528" y="943688"/>
            <a:ext cx="8352928" cy="147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ru-RU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</a:t>
            </a:r>
            <a:r>
              <a:rPr lang="ru-RU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статье 1259 </a:t>
            </a:r>
            <a:r>
              <a:rPr lang="ru-RU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ГК РФ определено:</a:t>
            </a:r>
            <a:br>
              <a:rPr lang="ru-RU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ru-RU" sz="1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</a:t>
            </a:r>
            <a:r>
              <a:rPr lang="ru-RU" sz="1800" b="1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Объектами авторских прав являются </a:t>
            </a:r>
            <a:r>
              <a:rPr lang="ru-RU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произведения науки, </a:t>
            </a:r>
            <a:r>
              <a:rPr lang="ru-RU" sz="1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литературы </a:t>
            </a:r>
            <a:r>
              <a:rPr lang="ru-RU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искусства </a:t>
            </a:r>
            <a:r>
              <a:rPr lang="ru-RU" sz="18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независимо от достоинств и </a:t>
            </a:r>
            <a:r>
              <a:rPr lang="ru-RU" sz="1800" b="1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назначения</a:t>
            </a:r>
            <a:r>
              <a:rPr lang="ru-RU" sz="18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произведения, а </a:t>
            </a:r>
            <a:r>
              <a:rPr lang="ru-RU" sz="1800" i="1" dirty="0">
                <a:latin typeface="Calibri"/>
                <a:ea typeface="Calibri"/>
                <a:cs typeface="Calibri"/>
                <a:sym typeface="Calibri"/>
              </a:rPr>
              <a:t>также</a:t>
            </a:r>
            <a:r>
              <a:rPr lang="ru-RU" sz="1800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b="1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способа его выражения</a:t>
            </a:r>
            <a:r>
              <a:rPr lang="ru-RU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323528" y="2924944"/>
            <a:ext cx="84458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ru-RU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</a:t>
            </a:r>
            <a:r>
              <a:rPr lang="ru-RU" sz="1800" b="1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статье 1281</a:t>
            </a:r>
            <a:r>
              <a:rPr lang="ru-RU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ГК </a:t>
            </a:r>
            <a:r>
              <a:rPr lang="ru-RU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РФ определен Срок </a:t>
            </a:r>
            <a:r>
              <a:rPr lang="ru-RU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действия исключительного </a:t>
            </a:r>
            <a:r>
              <a:rPr lang="ru-RU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права</a:t>
            </a: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ru-RU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5085184"/>
            <a:ext cx="7272808" cy="13388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b="1" dirty="0">
                <a:ea typeface="Calibri"/>
                <a:cs typeface="Calibri"/>
                <a:sym typeface="Calibri"/>
              </a:rPr>
              <a:t>Расширение прав использования произведений</a:t>
            </a:r>
            <a:r>
              <a:rPr lang="ru-RU" dirty="0">
                <a:ea typeface="Calibri"/>
                <a:cs typeface="Calibri"/>
                <a:sym typeface="Calibri"/>
              </a:rPr>
              <a:t>, в том числе перевод их в электронную форму, возможно </a:t>
            </a:r>
            <a:r>
              <a:rPr lang="ru-RU" u="sng" dirty="0">
                <a:ea typeface="Calibri"/>
                <a:cs typeface="Calibri"/>
                <a:sym typeface="Calibri"/>
              </a:rPr>
              <a:t>только на основе лицензионного договора с автором или </a:t>
            </a:r>
            <a:r>
              <a:rPr lang="ru-RU" u="sng" dirty="0" smtClean="0">
                <a:ea typeface="Calibri"/>
                <a:cs typeface="Calibri"/>
                <a:sym typeface="Calibri"/>
              </a:rPr>
              <a:t>правообладателем</a:t>
            </a:r>
            <a:endParaRPr lang="ru-RU" dirty="0"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573292"/>
            <a:ext cx="7272808" cy="13388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i="1" dirty="0">
                <a:ea typeface="Calibri"/>
                <a:cs typeface="Calibri"/>
                <a:sym typeface="Calibri"/>
              </a:rPr>
              <a:t>«</a:t>
            </a:r>
            <a:r>
              <a:rPr lang="ru-RU" b="1" i="1" dirty="0">
                <a:ea typeface="Calibri"/>
                <a:cs typeface="Calibri"/>
                <a:sym typeface="Calibri"/>
              </a:rPr>
              <a:t>Исключительное право на произведение действует </a:t>
            </a:r>
            <a:br>
              <a:rPr lang="ru-RU" b="1" i="1" dirty="0">
                <a:ea typeface="Calibri"/>
                <a:cs typeface="Calibri"/>
                <a:sym typeface="Calibri"/>
              </a:rPr>
            </a:br>
            <a:r>
              <a:rPr lang="ru-RU" b="1" i="1" dirty="0" smtClean="0">
                <a:ea typeface="Calibri"/>
                <a:cs typeface="Calibri"/>
                <a:sym typeface="Calibri"/>
              </a:rPr>
              <a:t>в </a:t>
            </a:r>
            <a:r>
              <a:rPr lang="ru-RU" b="1" i="1" dirty="0">
                <a:ea typeface="Calibri"/>
                <a:cs typeface="Calibri"/>
                <a:sym typeface="Calibri"/>
              </a:rPr>
              <a:t>течение всей жизни автора и </a:t>
            </a:r>
            <a:r>
              <a:rPr lang="en-US" b="1" i="1" dirty="0" smtClean="0">
                <a:ea typeface="Calibri"/>
                <a:cs typeface="Calibri"/>
                <a:sym typeface="Calibri"/>
              </a:rPr>
              <a:t>70</a:t>
            </a:r>
            <a:r>
              <a:rPr lang="ru-RU" b="1" i="1" dirty="0" smtClean="0">
                <a:ea typeface="Calibri"/>
                <a:cs typeface="Calibri"/>
                <a:sym typeface="Calibri"/>
              </a:rPr>
              <a:t> </a:t>
            </a:r>
            <a:r>
              <a:rPr lang="ru-RU" b="1" i="1" dirty="0">
                <a:ea typeface="Calibri"/>
                <a:cs typeface="Calibri"/>
                <a:sym typeface="Calibri"/>
              </a:rPr>
              <a:t>лет,</a:t>
            </a:r>
            <a:r>
              <a:rPr lang="ru-RU" i="1" u="sng" dirty="0">
                <a:ea typeface="Calibri"/>
                <a:cs typeface="Calibri"/>
                <a:sym typeface="Calibri"/>
              </a:rPr>
              <a:t> </a:t>
            </a:r>
            <a:br>
              <a:rPr lang="ru-RU" i="1" u="sng" dirty="0">
                <a:ea typeface="Calibri"/>
                <a:cs typeface="Calibri"/>
                <a:sym typeface="Calibri"/>
              </a:rPr>
            </a:br>
            <a:r>
              <a:rPr lang="ru-RU" i="1" dirty="0" smtClean="0">
                <a:ea typeface="Calibri"/>
                <a:cs typeface="Calibri"/>
                <a:sym typeface="Calibri"/>
              </a:rPr>
              <a:t>считая </a:t>
            </a:r>
            <a:r>
              <a:rPr lang="ru-RU" i="1" dirty="0">
                <a:ea typeface="Calibri"/>
                <a:cs typeface="Calibri"/>
                <a:sym typeface="Calibri"/>
              </a:rPr>
              <a:t>с 1 января года, следующего за годом смерти автора</a:t>
            </a:r>
            <a:r>
              <a:rPr lang="ru-RU" i="1" dirty="0" smtClean="0">
                <a:ea typeface="Calibri"/>
                <a:cs typeface="Calibri"/>
                <a:sym typeface="Calibri"/>
              </a:rPr>
              <a:t>»</a:t>
            </a:r>
            <a:endParaRPr lang="ru-RU" i="1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9684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http</a:t>
            </a:r>
            <a:r>
              <a:rPr lang="ru-RU" sz="1200" dirty="0"/>
              <a:t>://</a:t>
            </a:r>
            <a:r>
              <a:rPr lang="ru-RU" sz="1200" dirty="0" err="1"/>
              <a:t>www.prlib.ru</a:t>
            </a:r>
            <a:r>
              <a:rPr lang="ru-RU" sz="1200" dirty="0"/>
              <a:t>/</a:t>
            </a:r>
            <a:r>
              <a:rPr lang="ru-RU" sz="1200" dirty="0" err="1"/>
              <a:t>item</a:t>
            </a:r>
            <a:r>
              <a:rPr lang="ru-RU" sz="1200" dirty="0"/>
              <a:t>/463079</a:t>
            </a:r>
          </a:p>
          <a:p>
            <a:r>
              <a:rPr lang="ru-RU" sz="1200" dirty="0" err="1"/>
              <a:t>Княгинин</a:t>
            </a:r>
            <a:r>
              <a:rPr lang="ru-RU" sz="1200" dirty="0"/>
              <a:t>, Константин Николаевич (1959-).</a:t>
            </a:r>
          </a:p>
          <a:p>
            <a:endParaRPr lang="ru-RU" sz="1200" dirty="0"/>
          </a:p>
          <a:p>
            <a:r>
              <a:rPr lang="ru-RU" sz="1200" b="1" dirty="0" smtClean="0"/>
              <a:t>Электронные </a:t>
            </a:r>
            <a:r>
              <a:rPr lang="ru-RU" sz="1200" b="1" dirty="0"/>
              <a:t>ресурсы и библиотеки</a:t>
            </a:r>
            <a:r>
              <a:rPr lang="ru-RU" sz="1200" dirty="0"/>
              <a:t>: опыт систематического толкования действующего законодательства : [</a:t>
            </a:r>
            <a:r>
              <a:rPr lang="ru-RU" sz="1200" dirty="0" err="1"/>
              <a:t>видеолекция</a:t>
            </a:r>
            <a:r>
              <a:rPr lang="ru-RU" sz="1200" dirty="0"/>
              <a:t>] / Константин Николаевич </a:t>
            </a:r>
            <a:r>
              <a:rPr lang="ru-RU" sz="1200" dirty="0" err="1"/>
              <a:t>Княгинин</a:t>
            </a:r>
            <a:r>
              <a:rPr lang="ru-RU" sz="1200" dirty="0"/>
              <a:t>, главный научный сотрудник Президентской библиотеки. - Электронные данные (1 видеофайл). - Санкт-Петербург : Президентская библиотека, 2015. - </a:t>
            </a:r>
          </a:p>
          <a:p>
            <a:endParaRPr lang="ru-RU" sz="1200" dirty="0" smtClean="0"/>
          </a:p>
          <a:p>
            <a:r>
              <a:rPr lang="ru-RU" sz="1200" dirty="0" smtClean="0"/>
              <a:t>В </a:t>
            </a:r>
            <a:r>
              <a:rPr lang="ru-RU" sz="1200" dirty="0" err="1"/>
              <a:t>видеолекции</a:t>
            </a:r>
            <a:r>
              <a:rPr lang="ru-RU" sz="1200" dirty="0"/>
              <a:t> Константина Николаевича </a:t>
            </a:r>
            <a:r>
              <a:rPr lang="ru-RU" sz="1200" dirty="0" err="1"/>
              <a:t>Княгинина</a:t>
            </a:r>
            <a:r>
              <a:rPr lang="ru-RU" sz="1200" dirty="0"/>
              <a:t>, главного научного сотрудника Президентской </a:t>
            </a:r>
            <a:r>
              <a:rPr lang="ru-RU" sz="1200" dirty="0" smtClean="0"/>
              <a:t>библиотеки</a:t>
            </a:r>
            <a:r>
              <a:rPr lang="ru-RU" sz="1200" dirty="0"/>
              <a:t>, анализируется действующее законодательство, касающееся электронных ресурсов и библиотек. Рассуждения строятся на останове статьи 1275 Гражданского кодекса РФ 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429000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/>
              <a:t>http</a:t>
            </a:r>
            <a:r>
              <a:rPr lang="ru-RU" sz="1200" dirty="0"/>
              <a:t>://</a:t>
            </a:r>
            <a:r>
              <a:rPr lang="ru-RU" sz="1200" dirty="0" err="1"/>
              <a:t>www.prlib.ru</a:t>
            </a:r>
            <a:r>
              <a:rPr lang="ru-RU" sz="1200" dirty="0"/>
              <a:t>/</a:t>
            </a:r>
            <a:r>
              <a:rPr lang="ru-RU" sz="1200" dirty="0" err="1"/>
              <a:t>item</a:t>
            </a:r>
            <a:r>
              <a:rPr lang="ru-RU" sz="1200" dirty="0"/>
              <a:t>/411764</a:t>
            </a:r>
          </a:p>
          <a:p>
            <a:r>
              <a:rPr lang="ru-RU" sz="1200" dirty="0"/>
              <a:t>"Право и информация: вопросы теории и практики", международная научно-практическая конференция (6 ; Санкт-Петербург ; 2016).</a:t>
            </a:r>
          </a:p>
          <a:p>
            <a:endParaRPr lang="ru-RU" sz="1200" dirty="0"/>
          </a:p>
          <a:p>
            <a:r>
              <a:rPr lang="ru-RU" sz="1200" b="1" dirty="0" smtClean="0"/>
              <a:t>Законодательное </a:t>
            </a:r>
            <a:r>
              <a:rPr lang="ru-RU" sz="1200" b="1" dirty="0"/>
              <a:t>обеспечение деятельности библиотек на современном этапе</a:t>
            </a:r>
            <a:r>
              <a:rPr lang="ru-RU" sz="1200" dirty="0"/>
              <a:t> [Видеозапись] : [выступление на </a:t>
            </a:r>
            <a:r>
              <a:rPr lang="ru-RU" sz="1200" dirty="0" err="1"/>
              <a:t>VI</a:t>
            </a:r>
            <a:r>
              <a:rPr lang="ru-RU" sz="1200" dirty="0"/>
              <a:t> Международной научно-практической конференции "Право и информация: вопросы теории и практики", 15 апреля 2016 года, Президентская библиотека им. Б. Н. Ельцина, Санкт-Петербург] / Владимир Фирсов, заместитель генерального директора по научной работе </a:t>
            </a:r>
            <a:r>
              <a:rPr lang="ru-RU" sz="1200" dirty="0" err="1"/>
              <a:t>РНБ</a:t>
            </a:r>
            <a:r>
              <a:rPr lang="ru-RU" sz="1200" dirty="0"/>
              <a:t>, президент Российской библиотечной ассоциации. - Электронные данные (1 видеофайл). - Санкт-Петербург : Президентская библиотека, 2016. - </a:t>
            </a:r>
          </a:p>
          <a:p>
            <a:endParaRPr lang="ru-RU" sz="1200" dirty="0" smtClean="0"/>
          </a:p>
          <a:p>
            <a:r>
              <a:rPr lang="ru-RU" sz="1200" dirty="0" smtClean="0"/>
              <a:t>Выступление </a:t>
            </a:r>
            <a:r>
              <a:rPr lang="ru-RU" sz="1200" dirty="0"/>
              <a:t>президента Российской библиотечной ассоциации В. Р. Фирсова посвящено характеристике развития права на доступ к информации, развития библиотек как институтов, обеспечивающих реализацию права на информацию .</a:t>
            </a:r>
          </a:p>
          <a:p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40466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Дополнительный материал по теме: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695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3744" y="4437112"/>
            <a:ext cx="4392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июнь, 2020 </a:t>
            </a:r>
            <a:r>
              <a:rPr lang="ru-RU" sz="1400" i="1" dirty="0"/>
              <a:t>г.</a:t>
            </a:r>
          </a:p>
          <a:p>
            <a:endParaRPr lang="ru-RU" sz="1400" i="1" dirty="0"/>
          </a:p>
          <a:p>
            <a:r>
              <a:rPr lang="ru-RU" sz="1400" i="1" dirty="0" smtClean="0"/>
              <a:t>Составитель</a:t>
            </a:r>
            <a:r>
              <a:rPr lang="ru-RU" sz="1400" i="1" dirty="0"/>
              <a:t>: Старкова Светлана Александровна, </a:t>
            </a:r>
          </a:p>
          <a:p>
            <a:r>
              <a:rPr lang="ru-RU" sz="1400" i="1" dirty="0"/>
              <a:t>заведующая отделом Электронной библиотеки </a:t>
            </a:r>
          </a:p>
          <a:p>
            <a:r>
              <a:rPr lang="ru-RU" sz="1400" i="1" dirty="0"/>
              <a:t>Томской </a:t>
            </a:r>
            <a:r>
              <a:rPr lang="ru-RU" sz="1400" i="1" dirty="0" err="1"/>
              <a:t>ОУНБ</a:t>
            </a:r>
            <a:r>
              <a:rPr lang="ru-RU" sz="1400" i="1" dirty="0"/>
              <a:t> им. </a:t>
            </a:r>
            <a:r>
              <a:rPr lang="ru-RU" sz="1400" i="1" dirty="0" err="1"/>
              <a:t>А.С</a:t>
            </a:r>
            <a:r>
              <a:rPr lang="ru-RU" sz="1400" i="1" dirty="0"/>
              <a:t>. Пушкина, </a:t>
            </a:r>
          </a:p>
          <a:p>
            <a:r>
              <a:rPr lang="ru-RU" sz="1400" i="1" dirty="0"/>
              <a:t>тел.: 8 (3822) 51-38-06, e-mail: </a:t>
            </a:r>
            <a:r>
              <a:rPr lang="ru-RU" sz="1400" i="1" dirty="0" err="1"/>
              <a:t>ssa@lib.tomsk.ru</a:t>
            </a:r>
            <a:r>
              <a:rPr lang="ru-RU" sz="1400" i="1" dirty="0"/>
              <a:t> </a:t>
            </a:r>
          </a:p>
          <a:p>
            <a:endParaRPr lang="ru-RU" sz="1400" i="1" dirty="0"/>
          </a:p>
          <a:p>
            <a:endParaRPr lang="ru-RU" sz="1400" i="1" dirty="0"/>
          </a:p>
          <a:p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427323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Статья 1255. Авторские права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Интеллектуальные </a:t>
            </a:r>
            <a:r>
              <a:rPr lang="ru-RU" dirty="0"/>
              <a:t>права на произведения науки, литературы и искусства являются авторскими правами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2. Автору произведения принадлежат следующие права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lvl="1"/>
            <a:r>
              <a:rPr lang="ru-RU" dirty="0" smtClean="0"/>
              <a:t>1</a:t>
            </a:r>
            <a:r>
              <a:rPr lang="ru-RU" dirty="0"/>
              <a:t>) исключительное право на произведение;</a:t>
            </a:r>
          </a:p>
          <a:p>
            <a:pPr lvl="1"/>
            <a:r>
              <a:rPr lang="ru-RU" dirty="0"/>
              <a:t>2) право авторства;</a:t>
            </a:r>
          </a:p>
          <a:p>
            <a:pPr lvl="1"/>
            <a:r>
              <a:rPr lang="ru-RU" dirty="0"/>
              <a:t>3) право автора на имя;</a:t>
            </a:r>
          </a:p>
          <a:p>
            <a:pPr lvl="1"/>
            <a:r>
              <a:rPr lang="ru-RU" dirty="0"/>
              <a:t>4) право на неприкосновенность произведения;</a:t>
            </a:r>
          </a:p>
          <a:p>
            <a:pPr lvl="1"/>
            <a:r>
              <a:rPr lang="ru-RU" dirty="0"/>
              <a:t>5) право на обнародование произведения.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21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Статья 1228. Автор результата интеллектуальной деятельности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en-US" dirty="0" smtClean="0"/>
              <a:t>[1] </a:t>
            </a:r>
            <a:r>
              <a:rPr lang="ru-RU" dirty="0" smtClean="0"/>
              <a:t>Автором </a:t>
            </a:r>
            <a:r>
              <a:rPr lang="ru-RU" dirty="0"/>
              <a:t>результата интеллектуальной деятельности признается гражданин, творческим трудом которого создан такой результат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u="sng" dirty="0"/>
              <a:t>Не признаются авторами </a:t>
            </a:r>
            <a:r>
              <a:rPr lang="ru-RU" dirty="0"/>
              <a:t>результата интеллектуальной деятельности граждане, </a:t>
            </a:r>
            <a:r>
              <a:rPr lang="ru-RU" u="sng" dirty="0"/>
              <a:t>не внесшие личного творческого вклада </a:t>
            </a:r>
            <a:r>
              <a:rPr lang="ru-RU" dirty="0"/>
              <a:t>в создание такого результата</a:t>
            </a:r>
            <a:r>
              <a:rPr lang="ru-RU" u="sng" dirty="0"/>
              <a:t>, в том числе оказавшие его автору только техническое, консультационное, организационное или материальное </a:t>
            </a:r>
            <a:r>
              <a:rPr lang="ru-RU" dirty="0"/>
              <a:t>содействие или помощь либо только способствовавшие оформлению прав на такой результат или его использованию, а также граждане, осуществлявшие контроль за выполнением соответствующих работ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[2] </a:t>
            </a:r>
            <a:r>
              <a:rPr lang="ru-RU" dirty="0"/>
              <a:t>Авторство и имя автора охраняются бессрочно. После смерти автора защиту его авторства и имени может осуществлять любое заинтересованное лицо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265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Статья 1270. Исключительное право на произведение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en-US" dirty="0" smtClean="0"/>
              <a:t>[1]</a:t>
            </a:r>
            <a:r>
              <a:rPr lang="ru-RU" dirty="0" smtClean="0"/>
              <a:t> </a:t>
            </a:r>
            <a:r>
              <a:rPr lang="ru-RU" dirty="0"/>
              <a:t>Автору произведения или иному правообладателю принадлежит исключительное право использовать произведение в соответствии со статьей 1229 настоящего Кодекса в любой форме и любым не противоречащим закону способом (исключительное право на произведение), в том числе способами, указанными в пункте 2 настоящей статьи. Правообладатель может распоряжаться исключительным правом на произведение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  <a:p>
            <a:r>
              <a:rPr lang="en-US" dirty="0" smtClean="0"/>
              <a:t>[</a:t>
            </a:r>
            <a:r>
              <a:rPr lang="ru-RU" dirty="0" smtClean="0"/>
              <a:t>2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dirty="0"/>
              <a:t>Использованием произведения независимо от того, совершаются ли соответствующие действия в целях извлечения прибыли или без такой цели, считается, в частности:</a:t>
            </a:r>
          </a:p>
          <a:p>
            <a:r>
              <a:rPr lang="en-US" dirty="0" smtClean="0"/>
              <a:t>	</a:t>
            </a:r>
            <a:r>
              <a:rPr lang="ru-RU" dirty="0" smtClean="0"/>
              <a:t>1</a:t>
            </a:r>
            <a:r>
              <a:rPr lang="ru-RU" dirty="0"/>
              <a:t>) воспроизведение произведения, то есть изготовление одного и более </a:t>
            </a:r>
            <a:r>
              <a:rPr lang="en-US" dirty="0" smtClean="0"/>
              <a:t>	</a:t>
            </a:r>
            <a:r>
              <a:rPr lang="ru-RU" dirty="0" smtClean="0"/>
              <a:t>экземпляра </a:t>
            </a:r>
            <a:r>
              <a:rPr lang="ru-RU" dirty="0"/>
              <a:t>произведения или его части в любой материальной </a:t>
            </a:r>
            <a:r>
              <a:rPr lang="ru-RU" dirty="0" smtClean="0"/>
              <a:t>форме…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ru-RU" dirty="0" smtClean="0"/>
              <a:t>2</a:t>
            </a:r>
            <a:r>
              <a:rPr lang="ru-RU" dirty="0"/>
              <a:t>) распространение произведения путем продажи или иного </a:t>
            </a:r>
            <a:r>
              <a:rPr lang="en-US" dirty="0" smtClean="0"/>
              <a:t>	</a:t>
            </a:r>
            <a:r>
              <a:rPr lang="ru-RU" dirty="0" smtClean="0"/>
              <a:t>отчуждения </a:t>
            </a:r>
            <a:r>
              <a:rPr lang="ru-RU" dirty="0"/>
              <a:t>его </a:t>
            </a:r>
            <a:r>
              <a:rPr lang="ru-RU" dirty="0" smtClean="0"/>
              <a:t>оригинала </a:t>
            </a:r>
            <a:r>
              <a:rPr lang="ru-RU" dirty="0"/>
              <a:t>или экземпляров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smtClean="0"/>
              <a:t>	</a:t>
            </a:r>
            <a:r>
              <a:rPr lang="ru-RU" sz="2400" dirty="0" smtClean="0"/>
              <a:t>…</a:t>
            </a:r>
            <a:endParaRPr lang="en-US" sz="2400" dirty="0"/>
          </a:p>
          <a:p>
            <a:r>
              <a:rPr lang="en-US" dirty="0" smtClean="0"/>
              <a:t>	</a:t>
            </a:r>
            <a:r>
              <a:rPr lang="ru-RU" dirty="0"/>
              <a:t> 11) доведение произведения до всеобщего сведения таким образом, </a:t>
            </a:r>
            <a:r>
              <a:rPr lang="en-US" dirty="0" smtClean="0"/>
              <a:t>	</a:t>
            </a:r>
            <a:r>
              <a:rPr lang="ru-RU" dirty="0" smtClean="0"/>
              <a:t>что </a:t>
            </a:r>
            <a:r>
              <a:rPr lang="ru-RU" dirty="0"/>
              <a:t>любое лицо может получить доступ к произведению из любого </a:t>
            </a:r>
            <a:r>
              <a:rPr lang="en-US" dirty="0" smtClean="0"/>
              <a:t>	</a:t>
            </a:r>
            <a:r>
              <a:rPr lang="ru-RU" dirty="0" smtClean="0"/>
              <a:t>места </a:t>
            </a:r>
            <a:r>
              <a:rPr lang="ru-RU" dirty="0"/>
              <a:t>и в любое время по собственному выбору (доведение до </a:t>
            </a:r>
            <a:r>
              <a:rPr lang="en-US" dirty="0" smtClean="0"/>
              <a:t>	</a:t>
            </a:r>
            <a:r>
              <a:rPr lang="ru-RU" dirty="0" smtClean="0"/>
              <a:t>всеобщего </a:t>
            </a:r>
            <a:r>
              <a:rPr lang="ru-RU" dirty="0"/>
              <a:t>сведения)</a:t>
            </a:r>
          </a:p>
        </p:txBody>
      </p:sp>
    </p:spTree>
    <p:extLst>
      <p:ext uri="{BB962C8B-B14F-4D97-AF65-F5344CB8AC3E}">
        <p14:creationId xmlns:p14="http://schemas.microsoft.com/office/powerpoint/2010/main" val="16277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Статья 1271. Знак охраны авторского права</a:t>
            </a:r>
          </a:p>
          <a:p>
            <a:endParaRPr lang="ru-RU" dirty="0"/>
          </a:p>
          <a:p>
            <a:r>
              <a:rPr lang="ru-RU" dirty="0"/>
              <a:t>Правообладатель для оповещения о принадлежащем ему исключительном праве на произведение вправе использовать знак охраны авторского права, который помещается на каждом экземпляре произведения и состоит из следующих элементов</a:t>
            </a:r>
            <a:r>
              <a:rPr lang="ru-RU" dirty="0" smtClean="0"/>
              <a:t>:</a:t>
            </a:r>
            <a:endParaRPr lang="en-US" dirty="0" smtClean="0"/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латинской буквы "C" в окружности</a:t>
            </a:r>
            <a:r>
              <a:rPr lang="ru-RU" dirty="0" smtClean="0"/>
              <a:t>;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имени или наименования правообладателя</a:t>
            </a:r>
            <a:r>
              <a:rPr lang="ru-RU" dirty="0" smtClean="0"/>
              <a:t>;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года первого опубликования произведения.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34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Статья 1259. Объекты авторских прав</a:t>
            </a:r>
          </a:p>
          <a:p>
            <a:endParaRPr lang="ru-RU" dirty="0"/>
          </a:p>
          <a:p>
            <a:r>
              <a:rPr lang="en-US" dirty="0"/>
              <a:t>[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dirty="0"/>
              <a:t>Объектами авторских прав являются </a:t>
            </a:r>
            <a:r>
              <a:rPr lang="ru-RU" u="sng" dirty="0"/>
              <a:t>произведения науки, литературы и искусства независимо от достоинств и назначения произведения</a:t>
            </a:r>
            <a:r>
              <a:rPr lang="ru-RU" dirty="0"/>
              <a:t>, а также от </a:t>
            </a:r>
            <a:r>
              <a:rPr lang="ru-RU" u="sng" dirty="0"/>
              <a:t>способа его выражения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52772" y="181223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литературные произведения;</a:t>
            </a:r>
          </a:p>
          <a:p>
            <a:r>
              <a:rPr lang="ru-RU" dirty="0"/>
              <a:t>драматические и музыкально-драматические произведения, сценарные произведения;</a:t>
            </a:r>
          </a:p>
          <a:p>
            <a:endParaRPr lang="en-US" dirty="0" smtClean="0"/>
          </a:p>
          <a:p>
            <a:r>
              <a:rPr lang="ru-RU" dirty="0" smtClean="0"/>
              <a:t>произведения </a:t>
            </a:r>
            <a:r>
              <a:rPr lang="ru-RU" dirty="0"/>
              <a:t>живописи, скульптуры, графики, дизайна, графические рассказы, комиксы и другие произведения изобразительного искусства;</a:t>
            </a:r>
          </a:p>
          <a:p>
            <a:endParaRPr lang="en-US" dirty="0" smtClean="0"/>
          </a:p>
          <a:p>
            <a:r>
              <a:rPr lang="ru-RU" dirty="0" smtClean="0"/>
              <a:t>произведения </a:t>
            </a:r>
            <a:r>
              <a:rPr lang="ru-RU" dirty="0"/>
              <a:t>декоративно-прикладного и сценографического искусства;</a:t>
            </a:r>
          </a:p>
          <a:p>
            <a:endParaRPr lang="en-US" dirty="0" smtClean="0"/>
          </a:p>
          <a:p>
            <a:r>
              <a:rPr lang="ru-RU" dirty="0" smtClean="0"/>
              <a:t>фотографические </a:t>
            </a:r>
            <a:r>
              <a:rPr lang="ru-RU" dirty="0"/>
              <a:t>произведения и произведения, полученные способами, аналогичными фотографии</a:t>
            </a:r>
            <a:r>
              <a:rPr lang="ru-RU" dirty="0" smtClean="0"/>
              <a:t>;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географические и другие карты, планы, эскизы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другие произведения…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91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50068"/>
            <a:ext cx="82089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Статья 1260. Переводы, иные производные произведения. Составные произведения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en-US" dirty="0" smtClean="0"/>
              <a:t>[</a:t>
            </a:r>
            <a:r>
              <a:rPr lang="ru-RU" dirty="0" smtClean="0"/>
              <a:t>1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b="1" dirty="0" smtClean="0"/>
              <a:t>Переводчику</a:t>
            </a:r>
            <a:r>
              <a:rPr lang="ru-RU" b="1" dirty="0"/>
              <a:t>, а также автору иного производного произведения </a:t>
            </a:r>
            <a:r>
              <a:rPr lang="ru-RU" dirty="0"/>
              <a:t>(обработки, экранизации, аранжировки, инсценировки или другого подобного произведения) принадлежат авторские права соответственно на осуществленные перевод и иную переработку другого (оригинального) произведения</a:t>
            </a:r>
            <a:r>
              <a:rPr lang="ru-RU" dirty="0" smtClean="0"/>
              <a:t>.</a:t>
            </a:r>
            <a:endParaRPr lang="ru-RU" dirty="0"/>
          </a:p>
          <a:p>
            <a:endParaRPr lang="en-US" dirty="0" smtClean="0"/>
          </a:p>
          <a:p>
            <a:r>
              <a:rPr lang="en-US" dirty="0" smtClean="0"/>
              <a:t>[</a:t>
            </a:r>
            <a:r>
              <a:rPr lang="ru-RU" dirty="0" smtClean="0"/>
              <a:t>2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b="1" dirty="0"/>
              <a:t>Составителю</a:t>
            </a:r>
            <a:r>
              <a:rPr lang="ru-RU" dirty="0"/>
              <a:t> сборника и автору иного составного произведения (антологии, энциклопедии, базы данных, интернет-сайта, атласа или другого подобного произведения) принадлежат авторские права на осуществленные ими подбор или расположение материалов (</a:t>
            </a:r>
            <a:r>
              <a:rPr lang="ru-RU" dirty="0" err="1"/>
              <a:t>составительство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… …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ru-RU" dirty="0" smtClean="0"/>
              <a:t>4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b="1" dirty="0" smtClean="0"/>
              <a:t>Авторские права переводчика, составителя и иного автора производного или составного произведения</a:t>
            </a:r>
            <a:r>
              <a:rPr lang="ru-RU" dirty="0" smtClean="0"/>
              <a:t> охраняются как права на самостоятельные объекты авторских прав независимо от охраны прав авторов произведений, на которых основано производное или составное произведение.</a:t>
            </a:r>
          </a:p>
          <a:p>
            <a:endParaRPr lang="en-US" dirty="0" smtClean="0"/>
          </a:p>
          <a:p>
            <a:r>
              <a:rPr lang="en-US" dirty="0" smtClean="0"/>
              <a:t>[</a:t>
            </a:r>
            <a:r>
              <a:rPr lang="ru-RU" dirty="0" smtClean="0"/>
              <a:t>5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b="1" dirty="0"/>
              <a:t>Автор произведения, помещенного в сборнике или ином составном произведении, вправе использовать свое произведение независимо </a:t>
            </a:r>
            <a:r>
              <a:rPr lang="ru-RU" dirty="0"/>
              <a:t>от составного произведения, если иное не предусмотрено договором с создателем составного произведения.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38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651850" y="1412783"/>
            <a:ext cx="7704900" cy="48245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98450" algn="l" rtl="0">
              <a:spcBef>
                <a:spcPts val="0"/>
              </a:spcBef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официальные </a:t>
            </a:r>
            <a:r>
              <a:rPr lang="ru-RU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документы  </a:t>
            </a: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(законы, судебные  решения, иные тексты законодательного,  административного  и  судебного  характера),  а также их официальные переводы;</a:t>
            </a:r>
          </a:p>
          <a:p>
            <a:pPr marL="285750" indent="-298450"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государственные  символы  и  знаки  </a:t>
            </a: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(флаги,  гербы,  ордена, денежные знаки и иные государственные символы и знаки);</a:t>
            </a:r>
          </a:p>
          <a:p>
            <a:pPr marL="285750" indent="-298450"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произведения народного творчества</a:t>
            </a: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</a:p>
          <a:p>
            <a:pPr marL="285750" indent="-298450"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сообщения  о  событиях  и  фактах</a:t>
            </a: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 имеющие  информационный характер;</a:t>
            </a:r>
          </a:p>
          <a:p>
            <a:pPr marL="285750" lvl="0" indent="-298450">
              <a:spcAft>
                <a:spcPts val="18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документы, перешедшие в соответствии со ст. 1282 ГК РФ в </a:t>
            </a:r>
            <a:r>
              <a:rPr lang="ru-RU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общественное достояние по истечению срока действия исключительного права</a:t>
            </a: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ru-RU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04664"/>
            <a:ext cx="8424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25000"/>
            </a:pPr>
            <a:r>
              <a:rPr lang="ru-RU" b="1" dirty="0" smtClean="0"/>
              <a:t>Статья </a:t>
            </a:r>
            <a:r>
              <a:rPr lang="ru-RU" b="1" dirty="0"/>
              <a:t>1259. Объекты авторских прав</a:t>
            </a:r>
          </a:p>
          <a:p>
            <a:pPr lvl="0">
              <a:buSzPct val="25000"/>
            </a:pPr>
            <a:r>
              <a:rPr lang="en-US" sz="2400" dirty="0" smtClean="0">
                <a:ea typeface="Calibri"/>
                <a:cs typeface="Calibri"/>
                <a:sym typeface="Calibri"/>
              </a:rPr>
              <a:t>[6] </a:t>
            </a:r>
            <a:r>
              <a:rPr lang="ru-RU" sz="2400" dirty="0" smtClean="0">
                <a:ea typeface="Calibri"/>
                <a:cs typeface="Calibri"/>
                <a:sym typeface="Calibri"/>
              </a:rPr>
              <a:t>Объектами </a:t>
            </a:r>
            <a:r>
              <a:rPr lang="ru-RU" sz="2400" dirty="0">
                <a:ea typeface="Calibri"/>
                <a:cs typeface="Calibri"/>
                <a:sym typeface="Calibri"/>
              </a:rPr>
              <a:t>авторских прав </a:t>
            </a:r>
            <a:r>
              <a:rPr lang="ru-RU" sz="2400" u="sng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не являются</a:t>
            </a:r>
            <a:r>
              <a:rPr lang="ru-RU" sz="2400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6341258"/>
            <a:ext cx="8928992" cy="400110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 algn="ctr">
              <a:spcAft>
                <a:spcPts val="1800"/>
              </a:spcAft>
              <a:buClr>
                <a:prstClr val="black"/>
              </a:buClr>
              <a:buSzPct val="100000"/>
            </a:pPr>
            <a:r>
              <a:rPr lang="ru-RU" sz="20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 Свободное использование произведения библиотеками</a:t>
            </a:r>
          </a:p>
        </p:txBody>
      </p:sp>
    </p:spTree>
    <p:extLst>
      <p:ext uri="{BB962C8B-B14F-4D97-AF65-F5344CB8AC3E}">
        <p14:creationId xmlns:p14="http://schemas.microsoft.com/office/powerpoint/2010/main" val="71462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467544" y="44842"/>
            <a:ext cx="8208912" cy="10078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-RU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Исключением являются </a:t>
            </a:r>
            <a:r>
              <a:rPr lang="ru-RU" sz="24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документы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Статья</a:t>
            </a:r>
            <a:r>
              <a:rPr lang="ru-RU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1275 </a:t>
            </a:r>
            <a:r>
              <a:rPr lang="ru-RU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ГК </a:t>
            </a: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РФ 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«Свободное использование произведения библиотеками, архивами и образовательными организациями</a:t>
            </a: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727107" y="2276872"/>
            <a:ext cx="7632900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9845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ветхих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изношенных, испорченных, дефектных экземпляров произведений;</a:t>
            </a:r>
          </a:p>
          <a:p>
            <a:pPr marL="285750" indent="-298450">
              <a:spcAft>
                <a:spcPts val="12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единичных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и(или)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редких экземпляров 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произведений, рукописей, </a:t>
            </a:r>
            <a:r>
              <a:rPr lang="ru-RU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выдача которых пользователям может привести к их утрате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порче или уничтожению;</a:t>
            </a:r>
          </a:p>
          <a:p>
            <a:pPr marL="285750" indent="-298450">
              <a:spcAft>
                <a:spcPts val="12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экземпляров произведений, имеющих исключительно научное и образовательное значение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при условии, что они </a:t>
            </a:r>
            <a:r>
              <a:rPr lang="ru-RU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переиздавались свыше </a:t>
            </a:r>
            <a:r>
              <a:rPr lang="en-US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</a:t>
            </a:r>
            <a:r>
              <a:rPr lang="ru-RU" sz="18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лет </a:t>
            </a:r>
            <a:r>
              <a:rPr lang="ru-RU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даты выхода в свет их последнего издания </a:t>
            </a:r>
            <a:r>
              <a:rPr lang="ru-RU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территории Российской </a:t>
            </a:r>
            <a:r>
              <a:rPr lang="ru-RU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Федерации</a:t>
            </a:r>
            <a:endParaRPr lang="ru-RU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403484"/>
            <a:ext cx="859074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ea typeface="Calibri"/>
                <a:cs typeface="Calibri"/>
                <a:sym typeface="Calibri"/>
              </a:rPr>
              <a:t>[</a:t>
            </a:r>
            <a:r>
              <a:rPr lang="ru-RU" dirty="0" smtClean="0">
                <a:ea typeface="Calibri"/>
                <a:cs typeface="Calibri"/>
                <a:sym typeface="Calibri"/>
              </a:rPr>
              <a:t>2</a:t>
            </a:r>
            <a:r>
              <a:rPr lang="en-US" dirty="0" smtClean="0">
                <a:ea typeface="Calibri"/>
                <a:cs typeface="Calibri"/>
                <a:sym typeface="Calibri"/>
              </a:rPr>
              <a:t>]</a:t>
            </a:r>
            <a:r>
              <a:rPr lang="ru-RU" dirty="0" smtClean="0">
                <a:ea typeface="Calibri"/>
                <a:cs typeface="Calibri"/>
                <a:sym typeface="Calibri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ea typeface="Calibri"/>
                <a:cs typeface="Calibri"/>
                <a:sym typeface="Calibri"/>
              </a:rPr>
              <a:t>Библиотекам разрешается </a:t>
            </a:r>
            <a:r>
              <a:rPr lang="ru-RU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создавать единичные </a:t>
            </a:r>
            <a:r>
              <a:rPr lang="ru-RU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копии в электронном виде  </a:t>
            </a:r>
            <a:r>
              <a:rPr lang="ru-RU" b="1" dirty="0" smtClean="0">
                <a:solidFill>
                  <a:srgbClr val="C00000"/>
                </a:solidFill>
                <a:ea typeface="Calibri"/>
                <a:cs typeface="Calibri"/>
                <a:sym typeface="Calibri"/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5457998"/>
            <a:ext cx="823070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b="1">
                <a:ea typeface="Calibri"/>
                <a:cs typeface="Calibri"/>
              </a:defRPr>
            </a:lvl1pPr>
          </a:lstStyle>
          <a:p>
            <a:r>
              <a:rPr lang="ru-RU" dirty="0">
                <a:sym typeface="Calibri"/>
              </a:rPr>
              <a:t>В целях восстановления, замены утраченных или испорченных экземпляров произведений, </a:t>
            </a:r>
            <a:r>
              <a:rPr lang="ru-RU" dirty="0"/>
              <a:t>а также для предоставления экземпляров произведений другим утратившим их по каким-либо причинам общедоступным библиотекам</a:t>
            </a:r>
            <a:endParaRPr lang="ru-RU" dirty="0"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830271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ea typeface="Calibri"/>
                <a:cs typeface="Calibri"/>
                <a:sym typeface="Calibri"/>
              </a:rPr>
              <a:t>В </a:t>
            </a:r>
            <a:r>
              <a:rPr lang="ru-RU" b="1" dirty="0">
                <a:ea typeface="Calibri"/>
                <a:cs typeface="Calibri"/>
                <a:sym typeface="Calibri"/>
              </a:rPr>
              <a:t>целях обеспечения сохранности и доступности для пользователей</a:t>
            </a:r>
            <a:r>
              <a:rPr lang="ru-RU" dirty="0" smtClean="0">
                <a:ea typeface="Calibri"/>
                <a:cs typeface="Calibri"/>
                <a:sym typeface="Calibri"/>
              </a:rPr>
              <a:t>:</a:t>
            </a:r>
            <a:endParaRPr lang="ru-RU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9081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3887</TotalTime>
  <Words>866</Words>
  <Application>Microsoft Office PowerPoint</Application>
  <PresentationFormat>Экран (4:3)</PresentationFormat>
  <Paragraphs>108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Simplified Arabic Fixed</vt:lpstr>
      <vt:lpstr>Tahoma</vt:lpstr>
      <vt:lpstr>Verdana</vt:lpstr>
      <vt:lpstr>Wingdings</vt:lpstr>
      <vt:lpstr>Тема Office</vt:lpstr>
      <vt:lpstr>Авторское право,  электронные ресурсы и библиотеки  в статьях Гражданского Кодекса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ЭБ</dc:title>
  <dc:creator>elib</dc:creator>
  <cp:lastModifiedBy>Sv S</cp:lastModifiedBy>
  <cp:revision>269</cp:revision>
  <cp:lastPrinted>2018-04-25T03:57:21Z</cp:lastPrinted>
  <dcterms:created xsi:type="dcterms:W3CDTF">2018-02-13T06:17:50Z</dcterms:created>
  <dcterms:modified xsi:type="dcterms:W3CDTF">2020-06-11T05:29:38Z</dcterms:modified>
</cp:coreProperties>
</file>