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5" r:id="rId5"/>
    <p:sldId id="278" r:id="rId6"/>
    <p:sldId id="279" r:id="rId7"/>
    <p:sldId id="267" r:id="rId8"/>
    <p:sldId id="268" r:id="rId9"/>
    <p:sldId id="259" r:id="rId10"/>
    <p:sldId id="265" r:id="rId11"/>
    <p:sldId id="260" r:id="rId12"/>
    <p:sldId id="263" r:id="rId13"/>
    <p:sldId id="269" r:id="rId14"/>
    <p:sldId id="258" r:id="rId15"/>
    <p:sldId id="276" r:id="rId16"/>
    <p:sldId id="277" r:id="rId17"/>
    <p:sldId id="272" r:id="rId18"/>
    <p:sldId id="273" r:id="rId19"/>
    <p:sldId id="271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416769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72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МАСКОТ</a:t>
            </a:r>
            <a:br>
              <a:rPr lang="ru-RU" sz="72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</a:br>
            <a:endParaRPr lang="ru-RU" sz="72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904"/>
            <a:ext cx="2647464" cy="5294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538015"/>
            <a:ext cx="59934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ЭКСПЕРТ. </a:t>
            </a:r>
            <a:r>
              <a:rPr lang="ru-RU" sz="2000" b="1" dirty="0" smtClean="0"/>
              <a:t>Такой </a:t>
            </a:r>
            <a:r>
              <a:rPr lang="ru-RU" sz="2000" b="1" dirty="0" err="1"/>
              <a:t>маскот</a:t>
            </a:r>
            <a:r>
              <a:rPr lang="ru-RU" sz="2000" b="1" dirty="0"/>
              <a:t> делится знаниями и опытом, помогает потребителю справиться с трудностью или просто больше узнать о продукте</a:t>
            </a:r>
            <a:r>
              <a:rPr lang="ru-RU" sz="2000" b="1" dirty="0" smtClean="0"/>
              <a:t>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СУПЕРГЕРОЙ. </a:t>
            </a:r>
            <a:r>
              <a:rPr lang="ru-RU" sz="2000" b="1" dirty="0"/>
              <a:t>Он преодолевает препятствия и решает проблему пользователя — обычно, используя для этого продаваемый продукт.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АНТОГОНИСТ. </a:t>
            </a:r>
            <a:r>
              <a:rPr lang="ru-RU" sz="2000" b="1" dirty="0" err="1"/>
              <a:t>Маскот</a:t>
            </a:r>
            <a:r>
              <a:rPr lang="ru-RU" sz="2000" b="1" dirty="0"/>
              <a:t> может быть не только положительным героем, но и отрицательным — выступать в роли злодея.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ГАРАНТ КАЧЕСТВА. </a:t>
            </a:r>
            <a:r>
              <a:rPr lang="ru-RU" sz="2000" b="1" dirty="0"/>
              <a:t>Этот герой, по задумке, участвует в производстве продукта.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СИМПАТИЧНЫЙ НЕУДАЧНИК. </a:t>
            </a:r>
            <a:r>
              <a:rPr lang="ru-RU" sz="2000" b="1" dirty="0"/>
              <a:t>Персонаж бренда необязательно должен быть сильным, веселым и успешным. Трогательные и неловкие герои тоже способны вызвать эмоциональный отклик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</a:rPr>
              <a:t>Возможных функций у </a:t>
            </a:r>
            <a:r>
              <a:rPr lang="ru-RU" sz="2000" b="1" i="1" u="sng" dirty="0" err="1">
                <a:solidFill>
                  <a:schemeClr val="accent1">
                    <a:lumMod val="75000"/>
                  </a:schemeClr>
                </a:solidFill>
              </a:rPr>
              <a:t>маскотов</a:t>
            </a:r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</a:rPr>
              <a:t> гораздо больше. Они зависят от специфики продукта и стратегии продвижения.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003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-38742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Плоские элементы в </a:t>
            </a:r>
            <a:r>
              <a:rPr lang="ru-RU" sz="4800" spc="-300" dirty="0" err="1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айдентике</a:t>
            </a:r>
            <a:endParaRPr lang="ru-RU" sz="48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2608"/>
            <a:ext cx="4536504" cy="302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216" y="848907"/>
            <a:ext cx="8808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B0F0"/>
                </a:solidFill>
              </a:rPr>
              <a:t>По своему дизайну </a:t>
            </a:r>
            <a:r>
              <a:rPr lang="ru-RU" sz="2000" b="1" u="sng" dirty="0" err="1" smtClean="0">
                <a:solidFill>
                  <a:srgbClr val="00B0F0"/>
                </a:solidFill>
              </a:rPr>
              <a:t>маскоты</a:t>
            </a:r>
            <a:r>
              <a:rPr lang="ru-RU" sz="2000" b="1" u="sng" dirty="0" smtClean="0">
                <a:solidFill>
                  <a:srgbClr val="00B0F0"/>
                </a:solidFill>
              </a:rPr>
              <a:t> бывают </a:t>
            </a:r>
            <a:r>
              <a:rPr lang="ru-RU" sz="2000" b="1" u="sng" dirty="0">
                <a:solidFill>
                  <a:srgbClr val="00B0F0"/>
                </a:solidFill>
              </a:rPr>
              <a:t>разными. </a:t>
            </a:r>
            <a:r>
              <a:rPr lang="ru-RU" sz="2000" b="1" u="sng" dirty="0" smtClean="0">
                <a:solidFill>
                  <a:srgbClr val="00B0F0"/>
                </a:solidFill>
              </a:rPr>
              <a:t>Преимущественно </a:t>
            </a:r>
            <a:r>
              <a:rPr lang="ru-RU" sz="2000" b="1" u="sng" dirty="0">
                <a:solidFill>
                  <a:srgbClr val="00B0F0"/>
                </a:solidFill>
              </a:rPr>
              <a:t>используется </a:t>
            </a:r>
            <a:r>
              <a:rPr lang="ru-RU" sz="2000" b="1" u="sng" dirty="0" err="1">
                <a:solidFill>
                  <a:srgbClr val="00B0F0"/>
                </a:solidFill>
              </a:rPr>
              <a:t>flat</a:t>
            </a:r>
            <a:r>
              <a:rPr lang="ru-RU" sz="2000" b="1" u="sng" dirty="0">
                <a:solidFill>
                  <a:srgbClr val="00B0F0"/>
                </a:solidFill>
              </a:rPr>
              <a:t>-дизайн, основанный на простых векторных </a:t>
            </a:r>
            <a:r>
              <a:rPr lang="ru-RU" sz="2000" b="1" u="sng" dirty="0" smtClean="0">
                <a:solidFill>
                  <a:srgbClr val="00B0F0"/>
                </a:solidFill>
              </a:rPr>
              <a:t>формах</a:t>
            </a:r>
            <a:r>
              <a:rPr lang="ru-RU" sz="2000" b="1" u="sng" dirty="0">
                <a:solidFill>
                  <a:srgbClr val="00B0F0"/>
                </a:solidFill>
              </a:rPr>
              <a:t>.</a:t>
            </a:r>
            <a:r>
              <a:rPr lang="ru-RU" sz="2000" b="1" u="sng" dirty="0" smtClean="0">
                <a:solidFill>
                  <a:srgbClr val="00B0F0"/>
                </a:solidFill>
              </a:rPr>
              <a:t> Персонажи</a:t>
            </a:r>
            <a:r>
              <a:rPr lang="ru-RU" sz="2000" b="1" u="sng" dirty="0">
                <a:solidFill>
                  <a:srgbClr val="00B0F0"/>
                </a:solidFill>
              </a:rPr>
              <a:t>, состоящие из простых однотонных фигур, смотрятся современно и подходят для любых маркетинговых коммуникаций.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3154" y="2204864"/>
            <a:ext cx="42708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Например, </a:t>
            </a:r>
            <a:r>
              <a:rPr lang="ru-RU" sz="2000" b="1" i="1" dirty="0" err="1"/>
              <a:t>маскот</a:t>
            </a:r>
            <a:r>
              <a:rPr lang="ru-RU" sz="2000" b="1" i="1" dirty="0"/>
              <a:t> компании-поставщика воздушных шаров «Дон Баллон</a:t>
            </a:r>
            <a:r>
              <a:rPr lang="ru-RU" sz="2000" b="1" i="1" dirty="0" smtClean="0"/>
              <a:t>», состоит из плоских элементов, которые можно использовать по-отдельности.</a:t>
            </a:r>
            <a:endParaRPr lang="ru-RU" sz="2000" b="1" i="1" dirty="0"/>
          </a:p>
          <a:p>
            <a:r>
              <a:rPr lang="ru-RU" sz="2000" b="1" i="1" dirty="0" smtClean="0"/>
              <a:t>Благодаря </a:t>
            </a:r>
            <a:r>
              <a:rPr lang="ru-RU" sz="2000" b="1" i="1" dirty="0"/>
              <a:t>этому </a:t>
            </a:r>
            <a:r>
              <a:rPr lang="ru-RU" sz="2000" b="1" i="1" dirty="0" err="1"/>
              <a:t>айдентика</a:t>
            </a:r>
            <a:r>
              <a:rPr lang="ru-RU" sz="2000" b="1" i="1" dirty="0"/>
              <a:t> становится гибкой, а узнаваемость бренда не теряется. Даже если </a:t>
            </a:r>
            <a:r>
              <a:rPr lang="ru-RU" sz="2000" b="1" i="1" dirty="0" err="1"/>
              <a:t>маскот</a:t>
            </a:r>
            <a:r>
              <a:rPr lang="ru-RU" sz="2000" b="1" i="1" dirty="0"/>
              <a:t> не изображен целиком, его присутствие заметно по простым характерным атрибутам: руке, усам, шляпе или шарикам.</a:t>
            </a:r>
          </a:p>
        </p:txBody>
      </p:sp>
    </p:spTree>
    <p:extLst>
      <p:ext uri="{BB962C8B-B14F-4D97-AF65-F5344CB8AC3E}">
        <p14:creationId xmlns:p14="http://schemas.microsoft.com/office/powerpoint/2010/main" val="6970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7451" y="241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Реалистичная стилистика изображения</a:t>
            </a:r>
            <a:endParaRPr lang="ru-RU" sz="67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728046"/>
            <a:ext cx="5913903" cy="3580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068960"/>
            <a:ext cx="37667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Иногда </a:t>
            </a:r>
            <a:r>
              <a:rPr lang="ru-RU" sz="2000" b="1" i="1" dirty="0" err="1"/>
              <a:t>маскоты</a:t>
            </a:r>
            <a:r>
              <a:rPr lang="ru-RU" sz="2000" b="1" i="1" dirty="0"/>
              <a:t> имеют несколько версий. Например, </a:t>
            </a:r>
            <a:r>
              <a:rPr lang="ru-RU" sz="2000" b="1" i="1" dirty="0" err="1"/>
              <a:t>маскот</a:t>
            </a:r>
            <a:r>
              <a:rPr lang="ru-RU" sz="2000" b="1" i="1" dirty="0"/>
              <a:t> </a:t>
            </a:r>
            <a:r>
              <a:rPr lang="ru-RU" sz="2000" b="1" i="1" dirty="0" err="1"/>
              <a:t>Milka</a:t>
            </a:r>
            <a:r>
              <a:rPr lang="ru-RU" sz="2000" b="1" i="1" dirty="0"/>
              <a:t> — это живая корова, которая появляется в </a:t>
            </a:r>
            <a:r>
              <a:rPr lang="ru-RU" sz="2000" b="1" i="1" dirty="0" err="1"/>
              <a:t>видеорекламе</a:t>
            </a:r>
            <a:r>
              <a:rPr lang="ru-RU" sz="2000" b="1" i="1" dirty="0"/>
              <a:t>. На упаковках шоколада используют рисованные иллюстрации, визуально похожие на фотографии. В полиграфии и интернет-рекламе можно встретить обе версии.</a:t>
            </a:r>
          </a:p>
        </p:txBody>
      </p:sp>
      <p:sp>
        <p:nvSpPr>
          <p:cNvPr id="2" name="Выноска-облако 1"/>
          <p:cNvSpPr/>
          <p:nvPr/>
        </p:nvSpPr>
        <p:spPr>
          <a:xfrm rot="20555678">
            <a:off x="683567" y="1394564"/>
            <a:ext cx="2376263" cy="1484930"/>
          </a:xfrm>
          <a:prstGeom prst="cloudCallout">
            <a:avLst>
              <a:gd name="adj1" fmla="val 45408"/>
              <a:gd name="adj2" fmla="val 4224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76532" y="1806747"/>
            <a:ext cx="13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МУУУ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7928" y="5308167"/>
            <a:ext cx="5508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Так что один и тот же </a:t>
            </a:r>
            <a:r>
              <a:rPr lang="ru-RU" sz="2000" b="1" u="sng" dirty="0" err="1">
                <a:solidFill>
                  <a:schemeClr val="accent4">
                    <a:lumMod val="75000"/>
                  </a:schemeClr>
                </a:solidFill>
              </a:rPr>
              <a:t>маскот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 может быть изображён в разных техниках — главное, чтобы он оставался узнаваемым.</a:t>
            </a:r>
          </a:p>
        </p:txBody>
      </p:sp>
    </p:spTree>
    <p:extLst>
      <p:ext uri="{BB962C8B-B14F-4D97-AF65-F5344CB8AC3E}">
        <p14:creationId xmlns:p14="http://schemas.microsoft.com/office/powerpoint/2010/main" val="24416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490" y="-54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pc="-300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Создавайте </a:t>
            </a:r>
            <a:r>
              <a:rPr lang="ru-RU" sz="3200" spc="-3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персонализированный </a:t>
            </a:r>
            <a:r>
              <a:rPr lang="ru-RU" sz="3200" spc="-300" dirty="0" err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профайл</a:t>
            </a:r>
            <a:r>
              <a:rPr lang="ru-RU" sz="3200" spc="-300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для </a:t>
            </a:r>
            <a:r>
              <a:rPr lang="ru-RU" sz="3200" spc="-300" dirty="0" err="1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маскота</a:t>
            </a:r>
            <a:r>
              <a:rPr lang="ru-RU" sz="3200" spc="-300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490" y="263691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pc="-300" dirty="0" err="1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</a:t>
            </a:r>
            <a:r>
              <a:rPr lang="ru-RU" sz="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обязательно должен иметь собственный </a:t>
            </a:r>
            <a:r>
              <a:rPr lang="ru-RU" sz="2800" spc="-300" dirty="0" err="1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хештег</a:t>
            </a:r>
            <a:r>
              <a:rPr lang="ru-RU" sz="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. </a:t>
            </a:r>
            <a:endParaRPr lang="ru-RU" sz="2800" spc="-300" dirty="0" smtClean="0"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  <a:p>
            <a:r>
              <a:rPr lang="ru-RU" sz="2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Используйте </a:t>
            </a:r>
            <a:r>
              <a:rPr lang="ru-RU" sz="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его в каждом посте </a:t>
            </a:r>
            <a:r>
              <a:rPr lang="ru-RU" sz="2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от </a:t>
            </a:r>
            <a:r>
              <a:rPr lang="ru-RU" sz="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имени </a:t>
            </a:r>
            <a:r>
              <a:rPr lang="ru-RU" sz="2800" spc="-300" dirty="0" err="1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маскота</a:t>
            </a:r>
            <a:r>
              <a:rPr lang="ru-RU" sz="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. </a:t>
            </a:r>
            <a:endParaRPr lang="ru-RU" sz="2800" spc="-300" dirty="0" smtClean="0"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  <a:p>
            <a:r>
              <a:rPr lang="ru-RU" sz="2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Это </a:t>
            </a:r>
            <a:r>
              <a:rPr lang="ru-RU" sz="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позволит вам отслеживать его «жизнь» в сети </a:t>
            </a:r>
            <a:r>
              <a:rPr lang="ru-RU" sz="2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и </a:t>
            </a:r>
            <a:r>
              <a:rPr lang="ru-RU" sz="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реакцию пользователей на него.</a:t>
            </a:r>
            <a:endParaRPr lang="ru-RU" sz="28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4729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Примеры библиотечных </a:t>
            </a:r>
            <a:r>
              <a:rPr lang="ru-RU" sz="4800" spc="-300" dirty="0" err="1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маскотов</a:t>
            </a:r>
            <a:endParaRPr lang="ru-RU" sz="48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31" y="2395868"/>
            <a:ext cx="2924944" cy="292494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4500073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71370"/>
            <a:ext cx="2143923" cy="2143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823" y="1442341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u="sng" dirty="0" smtClean="0"/>
          </a:p>
          <a:p>
            <a:r>
              <a:rPr lang="ru-RU" sz="2000" b="1" i="1" u="sng" dirty="0" smtClean="0"/>
              <a:t>БИБЛИОША </a:t>
            </a:r>
            <a:r>
              <a:rPr lang="ru-RU" sz="2000" b="1" i="1" u="sng" dirty="0"/>
              <a:t>Новосибирской областной детской библиотеки им. А.М. </a:t>
            </a:r>
            <a:r>
              <a:rPr lang="ru-RU" sz="2000" b="1" i="1" u="sng" dirty="0" smtClean="0"/>
              <a:t>Горького</a:t>
            </a:r>
          </a:p>
          <a:p>
            <a:endParaRPr lang="ru-RU" sz="2000" b="1" i="1" u="sng" dirty="0"/>
          </a:p>
          <a:p>
            <a:r>
              <a:rPr lang="ru-RU" sz="2000" b="1" i="1" dirty="0" err="1"/>
              <a:t>Маскот</a:t>
            </a:r>
            <a:r>
              <a:rPr lang="ru-RU" sz="2000" b="1" i="1" dirty="0"/>
              <a:t> </a:t>
            </a:r>
            <a:r>
              <a:rPr lang="ru-RU" sz="2000" b="1" i="1" dirty="0" err="1"/>
              <a:t>Библиоша</a:t>
            </a:r>
            <a:r>
              <a:rPr lang="ru-RU" sz="2000" b="1" i="1" dirty="0"/>
              <a:t> – это ростовая кукла, которая ведет аккаунт от своего имени. Познакомиться с ведением социальной сети от имени </a:t>
            </a:r>
            <a:r>
              <a:rPr lang="ru-RU" sz="2000" b="1" i="1" dirty="0" err="1"/>
              <a:t>Библиоши</a:t>
            </a:r>
            <a:r>
              <a:rPr lang="ru-RU" sz="2000" b="1" i="1" dirty="0"/>
              <a:t> </a:t>
            </a:r>
            <a:r>
              <a:rPr lang="ru-RU" sz="2000" b="1" i="1" dirty="0" smtClean="0"/>
              <a:t>возможно </a:t>
            </a:r>
            <a:r>
              <a:rPr lang="ru-RU" sz="2000" b="1" i="1" dirty="0"/>
              <a:t>по QR-коду.</a:t>
            </a:r>
          </a:p>
        </p:txBody>
      </p:sp>
    </p:spTree>
    <p:extLst>
      <p:ext uri="{BB962C8B-B14F-4D97-AF65-F5344CB8AC3E}">
        <p14:creationId xmlns:p14="http://schemas.microsoft.com/office/powerpoint/2010/main" val="23549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710" y="-171400"/>
            <a:ext cx="60486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u="sng" dirty="0" smtClean="0"/>
          </a:p>
          <a:p>
            <a:r>
              <a:rPr lang="ru-RU" sz="2000" b="1" i="1" u="sng" dirty="0" smtClean="0"/>
              <a:t>РОМЫЧ </a:t>
            </a:r>
            <a:r>
              <a:rPr lang="ru-RU" sz="2000" b="1" i="1" u="sng" dirty="0"/>
              <a:t>Астраханской библиотеки для молодежи имени Б. Шаховского </a:t>
            </a:r>
            <a:endParaRPr lang="ru-RU" sz="2000" b="1" i="1" u="sng" dirty="0" smtClean="0"/>
          </a:p>
          <a:p>
            <a:endParaRPr lang="ru-RU" sz="2000" b="1" i="1" u="sng" dirty="0"/>
          </a:p>
          <a:p>
            <a:r>
              <a:rPr lang="ru-RU" b="1" i="1" dirty="0"/>
              <a:t>Веселого вязаного домового по имени </a:t>
            </a:r>
            <a:r>
              <a:rPr lang="ru-RU" b="1" i="1" dirty="0" err="1"/>
              <a:t>Ромыч</a:t>
            </a:r>
            <a:r>
              <a:rPr lang="ru-RU" b="1" i="1" dirty="0"/>
              <a:t> знают многие посетители Астраханской библиотеки для молодежи имени Б. Шаховского. Он так полюбился читателям, что было решено сделать </a:t>
            </a:r>
            <a:r>
              <a:rPr lang="ru-RU" b="1" i="1" dirty="0" err="1"/>
              <a:t>Ромыча</a:t>
            </a:r>
            <a:r>
              <a:rPr lang="ru-RU" b="1" i="1" dirty="0"/>
              <a:t> </a:t>
            </a:r>
            <a:r>
              <a:rPr lang="ru-RU" b="1" i="1" dirty="0" err="1"/>
              <a:t>маскотом</a:t>
            </a:r>
            <a:r>
              <a:rPr lang="ru-RU" b="1" i="1" dirty="0"/>
              <a:t> библиотеки. </a:t>
            </a:r>
            <a:endParaRPr lang="ru-RU" b="1" i="1" dirty="0" smtClean="0"/>
          </a:p>
          <a:p>
            <a:r>
              <a:rPr lang="ru-RU" b="1" i="1" dirty="0" err="1" smtClean="0"/>
              <a:t>Ддля</a:t>
            </a:r>
            <a:r>
              <a:rPr lang="ru-RU" b="1" i="1" dirty="0" smtClean="0"/>
              <a:t> </a:t>
            </a:r>
            <a:r>
              <a:rPr lang="ru-RU" b="1" i="1" dirty="0"/>
              <a:t>придания более официального статуса и открытия новых возможностей библиотечному домовенку надо было пройти цифровую трансформацию, что и было сделано с помощью специалистов библиотеки. </a:t>
            </a:r>
            <a:endParaRPr lang="ru-RU" b="1" i="1" dirty="0" smtClean="0"/>
          </a:p>
          <a:p>
            <a:r>
              <a:rPr lang="ru-RU" b="1" i="1" dirty="0" smtClean="0"/>
              <a:t>При </a:t>
            </a:r>
            <a:r>
              <a:rPr lang="ru-RU" b="1" i="1" dirty="0"/>
              <a:t>оцифровке персонажа создатели постарались учесть все грани его характера. </a:t>
            </a:r>
            <a:r>
              <a:rPr lang="ru-RU" b="1" i="1" dirty="0" err="1"/>
              <a:t>Ромыч</a:t>
            </a:r>
            <a:r>
              <a:rPr lang="ru-RU" b="1" i="1" dirty="0"/>
              <a:t> активен и стремится идти в ногу со временем. Он начитан, имеет много увлечений и всегда старается научиться чему-то новому</a:t>
            </a:r>
            <a:r>
              <a:rPr lang="ru-RU" b="1" i="1" dirty="0" smtClean="0"/>
              <a:t>. </a:t>
            </a:r>
          </a:p>
          <a:p>
            <a:r>
              <a:rPr lang="ru-RU" b="1" i="1" dirty="0" smtClean="0"/>
              <a:t>В </a:t>
            </a:r>
            <a:r>
              <a:rPr lang="ru-RU" b="1" i="1" dirty="0"/>
              <a:t>дальнейшем планируется создать серию </a:t>
            </a:r>
            <a:r>
              <a:rPr lang="ru-RU" b="1" i="1" dirty="0" err="1"/>
              <a:t>стикеров</a:t>
            </a:r>
            <a:r>
              <a:rPr lang="ru-RU" b="1" i="1" dirty="0"/>
              <a:t> с персонажем, есть планы и по поводу анимации. </a:t>
            </a:r>
            <a:endParaRPr lang="ru-RU" b="1" i="1" dirty="0" smtClean="0"/>
          </a:p>
          <a:p>
            <a:r>
              <a:rPr lang="ru-RU" b="1" i="1" dirty="0" smtClean="0"/>
              <a:t>В группе библиотеки в ВК </a:t>
            </a:r>
            <a:r>
              <a:rPr lang="ru-RU" b="1" i="1" dirty="0" err="1" smtClean="0"/>
              <a:t>Ромыч</a:t>
            </a:r>
            <a:r>
              <a:rPr lang="ru-RU" b="1" i="1" dirty="0" smtClean="0"/>
              <a:t> появляется в некоторых постах, особенно часто в постах </a:t>
            </a:r>
            <a:r>
              <a:rPr lang="ru-RU" b="1" i="1" dirty="0" err="1" smtClean="0"/>
              <a:t>пандемийного</a:t>
            </a:r>
            <a:r>
              <a:rPr lang="ru-RU" b="1" i="1" dirty="0" smtClean="0"/>
              <a:t> периода! 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r="20044"/>
          <a:stretch/>
        </p:blipFill>
        <p:spPr>
          <a:xfrm>
            <a:off x="6516668" y="116633"/>
            <a:ext cx="2303804" cy="349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98" y="3933056"/>
            <a:ext cx="1933478" cy="19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8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11910"/>
            <a:ext cx="6408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ЕНОТ </a:t>
            </a:r>
            <a:r>
              <a:rPr lang="ru-RU" sz="2000" b="1" i="1" u="sng" dirty="0"/>
              <a:t>МБУК «Междуреченская Информационная Библиотечная Система</a:t>
            </a:r>
            <a:r>
              <a:rPr lang="ru-RU" sz="2000" b="1" i="1" u="sng" dirty="0" smtClean="0"/>
              <a:t>»</a:t>
            </a:r>
          </a:p>
          <a:p>
            <a:endParaRPr lang="ru-RU" sz="2000" b="1" i="1" u="sng" dirty="0"/>
          </a:p>
          <a:p>
            <a:r>
              <a:rPr lang="ru-RU" sz="2000" b="1" i="1" dirty="0"/>
              <a:t>В 2019 </a:t>
            </a:r>
            <a:r>
              <a:rPr lang="ru-RU" sz="2000" b="1" i="1" dirty="0" err="1"/>
              <a:t>маскотом</a:t>
            </a:r>
            <a:r>
              <a:rPr lang="ru-RU" sz="2000" b="1" i="1" dirty="0"/>
              <a:t> МБУК «МИБС» стал Енот. Енот — очень любопытное животное. Он умеет приспосабливаться к окружающим условиям лучше, чем многие другие животные.</a:t>
            </a:r>
          </a:p>
          <a:p>
            <a:r>
              <a:rPr lang="ru-RU" sz="2000" b="1" i="1" dirty="0"/>
              <a:t>Мудрость Енота включает понимание природы, маскировку, ловкость, поиск и уверенность, беспристрастный допрос, любопытство, секретность.</a:t>
            </a:r>
          </a:p>
          <a:p>
            <a:r>
              <a:rPr lang="ru-RU" sz="2000" b="1" i="1" dirty="0"/>
              <a:t>Все перечисленные черты, по мнению специалистов библиотеки, присущие Еноту, отличают и работников библиотечной сферы. Библиотекари любопытны, любят исследования и приключения, а в современном мире библиотеки могут лучше всех адаптироваться к изменениям.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4"/>
            <a:ext cx="3644898" cy="5149338"/>
          </a:xfrm>
        </p:spPr>
      </p:pic>
    </p:spTree>
    <p:extLst>
      <p:ext uri="{BB962C8B-B14F-4D97-AF65-F5344CB8AC3E}">
        <p14:creationId xmlns:p14="http://schemas.microsoft.com/office/powerpoint/2010/main" val="63651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88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Пример  векторного </a:t>
            </a:r>
            <a:r>
              <a:rPr lang="ru-RU" sz="3600" b="1" spc="-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маскота</a:t>
            </a:r>
            <a:r>
              <a:rPr lang="ru-RU" sz="36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в  разных позах. Победитель конкурса получит похожий набор.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22" y="1628829"/>
            <a:ext cx="3337532" cy="5006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4" y="3014891"/>
            <a:ext cx="2377353" cy="3566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2" y="3008056"/>
            <a:ext cx="2386465" cy="35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2" y="30781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Пример  </a:t>
            </a:r>
            <a:r>
              <a:rPr lang="ru-RU" sz="28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графической работы  </a:t>
            </a:r>
            <a:r>
              <a:rPr lang="ru-RU" sz="28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нашего разработчика </a:t>
            </a:r>
            <a:r>
              <a:rPr lang="ru-RU" sz="2800" b="1" spc="-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маскота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5" y="1124743"/>
            <a:ext cx="7597214" cy="53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729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Сток </a:t>
            </a:r>
            <a:r>
              <a:rPr lang="ru-RU" sz="4800" spc="-300" dirty="0" err="1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маскотов</a:t>
            </a:r>
            <a:r>
              <a:rPr lang="ru-RU" sz="4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для вдохновения!</a:t>
            </a:r>
            <a:endParaRPr lang="ru-RU" sz="48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33265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400" spc="-300" dirty="0" err="1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</a:t>
            </a:r>
            <a:r>
              <a:rPr lang="ru-RU" sz="96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</a:t>
            </a:r>
            <a:r>
              <a:rPr lang="ru-RU" sz="1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(от англ. </a:t>
            </a:r>
            <a:r>
              <a:rPr lang="ru-RU" sz="12800" spc="-300" dirty="0" err="1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mascot</a:t>
            </a:r>
            <a:r>
              <a:rPr lang="ru-RU" sz="12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— </a:t>
            </a:r>
            <a:r>
              <a:rPr lang="ru-RU" sz="12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«талисман») </a:t>
            </a:r>
          </a:p>
          <a:p>
            <a:r>
              <a:rPr lang="ru-RU" sz="128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</a:t>
            </a:r>
            <a:endParaRPr lang="ru-RU" sz="12800" spc="-300" dirty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3068960"/>
            <a:ext cx="6108171" cy="3435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9" y="2708920"/>
            <a:ext cx="5484199" cy="2597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Практически </a:t>
            </a:r>
            <a:r>
              <a:rPr lang="ru-RU" sz="2800" b="1" dirty="0"/>
              <a:t>любой узнаваемый персонаж, олицетворяющий собой некий коллектив: школу, команду, сообщество, мероприятие или бренд.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87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825" r="54989" b="10749"/>
          <a:stretch/>
        </p:blipFill>
        <p:spPr>
          <a:xfrm>
            <a:off x="2339752" y="1412776"/>
            <a:ext cx="4896544" cy="490856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9214" y="6306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Наша группа в ВК:</a:t>
            </a:r>
            <a:endParaRPr lang="ru-RU" sz="48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4729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Примеры </a:t>
            </a:r>
            <a:r>
              <a:rPr lang="ru-RU" sz="9600" spc="-300" dirty="0" err="1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маскотов</a:t>
            </a:r>
            <a:r>
              <a:rPr lang="ru-RU" sz="96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в коммерции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09040"/>
            <a:ext cx="7488832" cy="4212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Маскот</a:t>
            </a:r>
            <a:r>
              <a:rPr lang="ru-RU" sz="2800" b="1" dirty="0"/>
              <a:t> — это не просто набор изображений с разными </a:t>
            </a:r>
            <a:r>
              <a:rPr lang="ru-RU" sz="2800" b="1" dirty="0" smtClean="0"/>
              <a:t>позами </a:t>
            </a:r>
            <a:r>
              <a:rPr lang="ru-RU" sz="2800" b="1" dirty="0"/>
              <a:t>и мимикой — это продуманный герой со своим характером.</a:t>
            </a:r>
          </a:p>
        </p:txBody>
      </p:sp>
    </p:spTree>
    <p:extLst>
      <p:ext uri="{BB962C8B-B14F-4D97-AF65-F5344CB8AC3E}">
        <p14:creationId xmlns:p14="http://schemas.microsoft.com/office/powerpoint/2010/main" val="36825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86" y="3237818"/>
            <a:ext cx="5400600" cy="3591400"/>
          </a:xfrm>
        </p:spPr>
      </p:pic>
      <p:sp>
        <p:nvSpPr>
          <p:cNvPr id="5" name="TextBox 4"/>
          <p:cNvSpPr txBox="1"/>
          <p:nvPr/>
        </p:nvSpPr>
        <p:spPr>
          <a:xfrm>
            <a:off x="193878" y="185501"/>
            <a:ext cx="8842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M&amp;M’s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/>
              <a:t>В 90-е годы некогда популярный бренд </a:t>
            </a:r>
            <a:r>
              <a:rPr lang="ru-RU" sz="2400" b="1" dirty="0" err="1"/>
              <a:t>M&amp;M’s</a:t>
            </a:r>
            <a:r>
              <a:rPr lang="ru-RU" sz="2400" b="1" dirty="0"/>
              <a:t> переживал кризис из-за растущей конкуренции. Большого бюджета на маркетинг не было, и рекламное агентство предложило простое решение: превратить каждую конфету в комедийный персонаж: красную — в саркастичный, а желтую — в легкомысленный. Эти </a:t>
            </a:r>
            <a:r>
              <a:rPr lang="ru-RU" sz="2400" b="1" dirty="0" err="1"/>
              <a:t>маскоты</a:t>
            </a:r>
            <a:r>
              <a:rPr lang="ru-RU" sz="2400" b="1" dirty="0"/>
              <a:t> стали легендарными и вернули компании популярность по всему миру. </a:t>
            </a:r>
          </a:p>
        </p:txBody>
      </p:sp>
    </p:spTree>
    <p:extLst>
      <p:ext uri="{BB962C8B-B14F-4D97-AF65-F5344CB8AC3E}">
        <p14:creationId xmlns:p14="http://schemas.microsoft.com/office/powerpoint/2010/main" val="352981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878" y="185501"/>
            <a:ext cx="8842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Mr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  <a:r>
              <a:rPr lang="ru-RU" sz="3200" b="1" dirty="0" err="1">
                <a:solidFill>
                  <a:srgbClr val="FF0000"/>
                </a:solidFill>
              </a:rPr>
              <a:t>Clean</a:t>
            </a:r>
            <a:r>
              <a:rPr lang="ru-RU" sz="3200" b="1" dirty="0">
                <a:solidFill>
                  <a:srgbClr val="FF0000"/>
                </a:solidFill>
              </a:rPr>
              <a:t> (</a:t>
            </a:r>
            <a:r>
              <a:rPr lang="ru-RU" sz="3200" b="1" dirty="0" err="1">
                <a:solidFill>
                  <a:srgbClr val="FF0000"/>
                </a:solidFill>
              </a:rPr>
              <a:t>Mr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  <a:r>
              <a:rPr lang="ru-RU" sz="3200" b="1" dirty="0" err="1">
                <a:solidFill>
                  <a:srgbClr val="FF0000"/>
                </a:solidFill>
              </a:rPr>
              <a:t>Proper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/>
              <a:t>В 1957 году </a:t>
            </a:r>
            <a:r>
              <a:rPr lang="ru-RU" sz="2400" b="1" dirty="0" err="1"/>
              <a:t>Procter&amp;Gamble</a:t>
            </a:r>
            <a:r>
              <a:rPr lang="ru-RU" sz="2400" b="1" dirty="0"/>
              <a:t> поручила художнику Ричарду </a:t>
            </a:r>
            <a:r>
              <a:rPr lang="ru-RU" sz="2400" b="1" dirty="0" err="1"/>
              <a:t>Блэку</a:t>
            </a:r>
            <a:r>
              <a:rPr lang="ru-RU" sz="2400" b="1" dirty="0"/>
              <a:t> создать талисман — джина, который покажет «магические» способности моющего средства. Он нарисовал лысого, мускулистого мужчину с серьгой в ухе, одетого во все белое. Реклама с этим персонажем завоевала такую популярность, что через полгода </a:t>
            </a:r>
            <a:r>
              <a:rPr lang="ru-RU" sz="2400" b="1" dirty="0" err="1"/>
              <a:t>Mr</a:t>
            </a:r>
            <a:r>
              <a:rPr lang="ru-RU" sz="2400" b="1" dirty="0"/>
              <a:t>. </a:t>
            </a:r>
            <a:r>
              <a:rPr lang="ru-RU" sz="2400" b="1" dirty="0" err="1"/>
              <a:t>Clean</a:t>
            </a:r>
            <a:r>
              <a:rPr lang="ru-RU" sz="2400" b="1" dirty="0"/>
              <a:t> стал самым продаваемым моющим средством в США.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7" y="3355600"/>
            <a:ext cx="2472118" cy="3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878" y="185501"/>
            <a:ext cx="88426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KFC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/>
              <a:t>Образ </a:t>
            </a:r>
            <a:r>
              <a:rPr lang="ru-RU" sz="2400" b="1" dirty="0"/>
              <a:t>основателя KFC полковника </a:t>
            </a:r>
            <a:r>
              <a:rPr lang="ru-RU" sz="2400" b="1" dirty="0" err="1"/>
              <a:t>Сандерса</a:t>
            </a:r>
            <a:r>
              <a:rPr lang="ru-RU" sz="2400" b="1" dirty="0"/>
              <a:t> стал лицом компании еще в 50-е годы. Тем не менее, в XXI веке оказалось, что многие американцы не узнают талисман бренда. Чтобы исправить ситуацию, KFC запустила мощную рекламную кампанию: полковник </a:t>
            </a:r>
            <a:r>
              <a:rPr lang="ru-RU" sz="2400" b="1" dirty="0" err="1"/>
              <a:t>Сандерс</a:t>
            </a:r>
            <a:r>
              <a:rPr lang="ru-RU" sz="2400" b="1" dirty="0"/>
              <a:t> стал героем популярных телешоу, онлайн-игр, комиксов и даже озвучил GPS-навигатор, советуя, например: «Выбоина на дороге. Я бы наполнил ее соусом».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 b="12648"/>
          <a:stretch/>
        </p:blipFill>
        <p:spPr>
          <a:xfrm>
            <a:off x="1767465" y="3724932"/>
            <a:ext cx="5695441" cy="28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6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-22225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А почему </a:t>
            </a:r>
            <a:r>
              <a:rPr lang="ru-RU" sz="3200" spc="-300" dirty="0" err="1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</a:t>
            </a:r>
            <a:r>
              <a:rPr lang="ru-RU" sz="32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так хорош в продвижении бренда?</a:t>
            </a:r>
            <a:endParaRPr lang="ru-RU" sz="32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85" y="3752409"/>
            <a:ext cx="4144341" cy="2926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0" y="1085770"/>
            <a:ext cx="4896544" cy="275430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2196752" y="383376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В</a:t>
            </a:r>
            <a:r>
              <a:rPr lang="ru-RU" sz="32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ирусный потенциал</a:t>
            </a:r>
          </a:p>
          <a:p>
            <a:endParaRPr lang="ru-RU" sz="3200" spc="-300" dirty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512762"/>
            <a:ext cx="48965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Эмоции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3149" y="1604714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Маскоты</a:t>
            </a:r>
            <a:r>
              <a:rPr lang="ru-RU" sz="2000" b="1" dirty="0" smtClean="0"/>
              <a:t> </a:t>
            </a:r>
            <a:r>
              <a:rPr lang="ru-RU" sz="2000" b="1" dirty="0"/>
              <a:t>очеловечивают компанию/институт/бизнес, помогая сократить путь к сердцам клиентов.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578" y="4631613"/>
            <a:ext cx="4246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Маскоты</a:t>
            </a:r>
            <a:r>
              <a:rPr lang="ru-RU" sz="2000" b="1" dirty="0" smtClean="0"/>
              <a:t> </a:t>
            </a:r>
            <a:r>
              <a:rPr lang="ru-RU" sz="2000" b="1" dirty="0"/>
              <a:t>часто рождают </a:t>
            </a:r>
            <a:r>
              <a:rPr lang="ru-RU" sz="2000" b="1" dirty="0" err="1" smtClean="0"/>
              <a:t>мемы</a:t>
            </a:r>
            <a:r>
              <a:rPr lang="ru-RU" sz="2000" b="1" dirty="0" smtClean="0"/>
              <a:t>, пародии</a:t>
            </a:r>
            <a:r>
              <a:rPr lang="ru-RU" sz="2000" b="1" dirty="0"/>
              <a:t>, обсуждения и новые пользовательские версии. И</a:t>
            </a:r>
            <a:r>
              <a:rPr lang="ru-RU" sz="2000" b="1" dirty="0" smtClean="0"/>
              <a:t>спользование </a:t>
            </a:r>
            <a:r>
              <a:rPr lang="ru-RU" sz="2000" b="1" dirty="0" err="1"/>
              <a:t>маскотов</a:t>
            </a:r>
            <a:r>
              <a:rPr lang="ru-RU" sz="2000" b="1" dirty="0"/>
              <a:t> в </a:t>
            </a:r>
            <a:r>
              <a:rPr lang="ru-RU" sz="2000" b="1" dirty="0" err="1"/>
              <a:t>соцсетях</a:t>
            </a:r>
            <a:r>
              <a:rPr lang="ru-RU" sz="2000" b="1" dirty="0"/>
              <a:t> в большинстве случаев увеличивает вовлеченность пользователей. </a:t>
            </a:r>
          </a:p>
        </p:txBody>
      </p:sp>
    </p:spTree>
    <p:extLst>
      <p:ext uri="{BB962C8B-B14F-4D97-AF65-F5344CB8AC3E}">
        <p14:creationId xmlns:p14="http://schemas.microsoft.com/office/powerpoint/2010/main" val="20159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-118864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Как выбрать и </a:t>
            </a:r>
            <a:r>
              <a:rPr lang="ru-RU" sz="32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 разработать </a:t>
            </a:r>
            <a:r>
              <a:rPr lang="ru-RU" sz="3200" spc="-300" dirty="0" err="1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маскот</a:t>
            </a:r>
            <a:r>
              <a:rPr lang="ru-RU" sz="32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?</a:t>
            </a:r>
            <a:endParaRPr lang="ru-RU" sz="32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5" y="727195"/>
            <a:ext cx="1740320" cy="573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210" y="795286"/>
            <a:ext cx="71270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анализ </a:t>
            </a:r>
            <a:r>
              <a:rPr lang="ru-RU" sz="2400" b="1" dirty="0"/>
              <a:t>аудитории: выделить ее боли, ценности, желания и ожидания от </a:t>
            </a:r>
            <a:r>
              <a:rPr lang="ru-RU" sz="2400" b="1" dirty="0" smtClean="0"/>
              <a:t>продукта</a:t>
            </a:r>
            <a:endParaRPr lang="ru-RU" sz="2000" b="1" dirty="0" smtClean="0"/>
          </a:p>
          <a:p>
            <a:r>
              <a:rPr lang="ru-RU" sz="2000" b="1" dirty="0"/>
              <a:t>Так  детям  нравятся  животные  и  персонажи,  которых  в  реальности  не существует — достаточно  вспомнить  популярные  мультфильмы,  —  а  взрослые хотят  </a:t>
            </a:r>
            <a:r>
              <a:rPr lang="ru-RU" sz="2000" b="1" dirty="0" err="1"/>
              <a:t>коммуницировать</a:t>
            </a:r>
            <a:r>
              <a:rPr lang="ru-RU" sz="2000" b="1" dirty="0"/>
              <a:t>  с  персонажем,  который  максимально  похож  на реального  человека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pPr marL="457200" indent="-457200">
              <a:buAutoNum type="arabicPeriod" startAt="2"/>
            </a:pPr>
            <a:r>
              <a:rPr lang="ru-RU" sz="2400" b="1" dirty="0" smtClean="0"/>
              <a:t>выписать </a:t>
            </a:r>
            <a:r>
              <a:rPr lang="ru-RU" sz="2400" b="1" dirty="0"/>
              <a:t>все ассоциации с </a:t>
            </a:r>
            <a:r>
              <a:rPr lang="ru-RU" sz="2400" b="1" dirty="0" smtClean="0"/>
              <a:t>брендом</a:t>
            </a:r>
            <a:endParaRPr lang="ru-RU" sz="2000" b="1" dirty="0" smtClean="0"/>
          </a:p>
          <a:p>
            <a:r>
              <a:rPr lang="ru-RU" sz="2000" b="1" dirty="0"/>
              <a:t>Прописываются  внешние  и  внутренние  черты  персонажа,  характер коммуникации,  каналы,  в которых  он  будет  контактировать  с  </a:t>
            </a:r>
            <a:r>
              <a:rPr lang="ru-RU" sz="2000" b="1" dirty="0" smtClean="0"/>
              <a:t>аудиторией.</a:t>
            </a:r>
          </a:p>
          <a:p>
            <a:endParaRPr lang="ru-RU" sz="2000" b="1" dirty="0" smtClean="0"/>
          </a:p>
          <a:p>
            <a:pPr marL="457200" indent="-457200">
              <a:buAutoNum type="arabicPeriod" startAt="3"/>
            </a:pPr>
            <a:r>
              <a:rPr lang="ru-RU" sz="2400" b="1" dirty="0" smtClean="0"/>
              <a:t>графическая </a:t>
            </a:r>
            <a:r>
              <a:rPr lang="ru-RU" sz="2400" b="1" dirty="0"/>
              <a:t>разработка </a:t>
            </a:r>
            <a:r>
              <a:rPr lang="ru-RU" sz="2400" b="1" dirty="0" err="1" smtClean="0"/>
              <a:t>маскота</a:t>
            </a:r>
            <a:endParaRPr lang="ru-RU" sz="2000" b="1" dirty="0" smtClean="0"/>
          </a:p>
          <a:p>
            <a:r>
              <a:rPr lang="ru-RU" sz="2000" b="1" dirty="0" smtClean="0"/>
              <a:t>«</a:t>
            </a:r>
            <a:r>
              <a:rPr lang="ru-RU" sz="2000" b="1" dirty="0"/>
              <a:t>Связать»  персонажа  с  конкретной  компанией  в  голове  потребителя  помогут фирменные  цвета.. Обратите  внимание  на  </a:t>
            </a:r>
            <a:r>
              <a:rPr lang="ru-RU" sz="2000" b="1" dirty="0" err="1"/>
              <a:t>маскот</a:t>
            </a:r>
            <a:r>
              <a:rPr lang="ru-RU" sz="2000" b="1" dirty="0"/>
              <a:t>  «Сбербанка»,  представленный на слайде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49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eonardo.osnova.io/d847e5da-d14c-59b2-b496-2ede8d75fa1c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85" y="2060848"/>
            <a:ext cx="6842334" cy="45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3564904" y="578545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spc="-300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Друг</a:t>
            </a:r>
            <a:endParaRPr lang="ru-RU" sz="54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898910"/>
            <a:ext cx="7872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Самая распространенная роль — друг. Такой персонаж подбадривает, советует, развлекает — в общем, выполняет типичные приятельские функции.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7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pc="-300" dirty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ahnschrift SemiBold" panose="020B0502040204020203" pitchFamily="34" charset="0"/>
              </a:rPr>
              <a:t>Основные функции персонажей</a:t>
            </a:r>
            <a:endParaRPr lang="ru-RU" sz="3200" spc="-3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1039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МАСКОТ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Ледюкова Александра Сергеевна</dc:creator>
  <cp:lastModifiedBy>metodist</cp:lastModifiedBy>
  <cp:revision>55</cp:revision>
  <dcterms:created xsi:type="dcterms:W3CDTF">2022-07-20T08:17:42Z</dcterms:created>
  <dcterms:modified xsi:type="dcterms:W3CDTF">2022-09-29T02:55:24Z</dcterms:modified>
</cp:coreProperties>
</file>