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2" r:id="rId2"/>
    <p:sldId id="300" r:id="rId3"/>
    <p:sldId id="310" r:id="rId4"/>
    <p:sldId id="270" r:id="rId5"/>
    <p:sldId id="289" r:id="rId6"/>
    <p:sldId id="294" r:id="rId7"/>
    <p:sldId id="329" r:id="rId8"/>
    <p:sldId id="313" r:id="rId9"/>
    <p:sldId id="303" r:id="rId10"/>
    <p:sldId id="331" r:id="rId11"/>
    <p:sldId id="273" r:id="rId12"/>
    <p:sldId id="315" r:id="rId13"/>
    <p:sldId id="269" r:id="rId14"/>
    <p:sldId id="316" r:id="rId15"/>
    <p:sldId id="259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2" autoAdjust="0"/>
  </p:normalViewPr>
  <p:slideViewPr>
    <p:cSldViewPr>
      <p:cViewPr>
        <p:scale>
          <a:sx n="104" d="100"/>
          <a:sy n="104" d="100"/>
        </p:scale>
        <p:origin x="-1824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1C866-268B-4453-AB94-961220E18B21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14F60-4C20-4642-9F28-0D3125F2B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27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1831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14F60-4C20-4642-9F28-0D3125F2BAE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80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0863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14F60-4C20-4642-9F28-0D3125F2BAE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821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ru-RU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542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3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55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43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51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2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9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88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4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66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87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670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57DBA-5AF6-4E2A-A13D-2BC1DC61CB07}" type="datetimeFigureOut">
              <a:rPr lang="ru-RU" smtClean="0"/>
              <a:t>25.06.2020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44CA-1910-432F-9670-D66020132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1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elib@elib.tomsk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5679" y="2204864"/>
            <a:ext cx="9144000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endParaRPr lang="ru-RU" sz="3200" dirty="0" smtClean="0"/>
          </a:p>
          <a:p>
            <a:pPr algn="ctr">
              <a:spcAft>
                <a:spcPts val="1200"/>
              </a:spcAft>
            </a:pPr>
            <a:r>
              <a:rPr lang="ru-RU" sz="2800" b="1" dirty="0" smtClean="0">
                <a:solidFill>
                  <a:schemeClr val="tx2"/>
                </a:solidFill>
              </a:rPr>
              <a:t>Технологический </a:t>
            </a:r>
            <a:r>
              <a:rPr lang="ru-RU" sz="2800" b="1" dirty="0">
                <a:solidFill>
                  <a:schemeClr val="tx2"/>
                </a:solidFill>
              </a:rPr>
              <a:t>подход и </a:t>
            </a:r>
            <a:r>
              <a:rPr lang="ru-RU" sz="2800" b="1" dirty="0" smtClean="0">
                <a:solidFill>
                  <a:schemeClr val="tx2"/>
                </a:solidFill>
              </a:rPr>
              <a:t>особенности цифрового </a:t>
            </a:r>
            <a:r>
              <a:rPr lang="ru-RU" sz="2800" b="1" dirty="0">
                <a:solidFill>
                  <a:schemeClr val="tx2"/>
                </a:solidFill>
              </a:rPr>
              <a:t>библиотечного </a:t>
            </a:r>
            <a:r>
              <a:rPr lang="ru-RU" sz="2800" b="1" dirty="0" smtClean="0">
                <a:solidFill>
                  <a:schemeClr val="tx2"/>
                </a:solidFill>
              </a:rPr>
              <a:t>фонда (</a:t>
            </a:r>
            <a:r>
              <a:rPr lang="ru-RU" sz="2800" b="1" dirty="0" err="1" smtClean="0">
                <a:solidFill>
                  <a:schemeClr val="tx2"/>
                </a:solidFill>
              </a:rPr>
              <a:t>ЭБ</a:t>
            </a:r>
            <a:r>
              <a:rPr lang="ru-RU" sz="2800" b="1" dirty="0" smtClean="0">
                <a:solidFill>
                  <a:schemeClr val="tx2"/>
                </a:solidFill>
              </a:rPr>
              <a:t>)</a:t>
            </a:r>
            <a:endParaRPr lang="ru-RU" sz="2800" dirty="0" smtClean="0"/>
          </a:p>
          <a:p>
            <a:pPr algn="ctr">
              <a:spcAft>
                <a:spcPts val="1200"/>
              </a:spcAft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2489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60486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400" b="1" dirty="0" smtClean="0">
                <a:solidFill>
                  <a:srgbClr val="C00000"/>
                </a:solidFill>
              </a:rPr>
              <a:t>Основными единицами </a:t>
            </a:r>
            <a:r>
              <a:rPr lang="ru-RU" sz="2400" dirty="0" smtClean="0"/>
              <a:t>являются: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/>
              <a:t>электронные копии печатных изданий</a:t>
            </a:r>
            <a:r>
              <a:rPr lang="ru-RU" sz="2000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лист листового издания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том книжного издания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выпуск журнала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/>
              <a:t>в</a:t>
            </a:r>
            <a:r>
              <a:rPr lang="ru-RU" sz="2000" dirty="0" smtClean="0"/>
              <a:t>ыпуск газеты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фотография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комплект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почтовая открытка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статья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подборка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ru-RU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/>
              <a:t>электронные документы </a:t>
            </a:r>
            <a:br>
              <a:rPr lang="ru-RU" sz="2000" b="1" dirty="0" smtClean="0"/>
            </a:br>
            <a:r>
              <a:rPr lang="ru-RU" sz="2000" b="1" dirty="0" smtClean="0"/>
              <a:t>(созданные в эл</a:t>
            </a:r>
            <a:r>
              <a:rPr lang="ru-RU" sz="2000" b="1" dirty="0"/>
              <a:t>. </a:t>
            </a:r>
            <a:r>
              <a:rPr lang="ru-RU" sz="2000" b="1" dirty="0" smtClean="0"/>
              <a:t>виде)</a:t>
            </a:r>
            <a:endParaRPr lang="ru-RU" b="1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010973" y="2492896"/>
            <a:ext cx="3133027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Для копий приоритетными </a:t>
            </a:r>
            <a:r>
              <a:rPr lang="ru-RU" dirty="0"/>
              <a:t>являются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выходные </a:t>
            </a:r>
            <a:r>
              <a:rPr lang="ru-RU" dirty="0"/>
              <a:t>сведения </a:t>
            </a:r>
            <a:r>
              <a:rPr lang="ru-RU" dirty="0" smtClean="0"/>
              <a:t>печатного оригинала, сведения об изготовителе и дате изготовления копии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16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24598" y="30303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dirty="0" smtClean="0"/>
              <a:t>Каждый объект цифрового фонда обеспечивается </a:t>
            </a:r>
            <a:r>
              <a:rPr lang="ru-RU" sz="2400" u="sng" dirty="0" smtClean="0"/>
              <a:t>двумя копиями</a:t>
            </a:r>
            <a:r>
              <a:rPr lang="ru-RU" sz="2400" dirty="0" smtClean="0"/>
              <a:t>:</a:t>
            </a:r>
            <a:endParaRPr lang="en-US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860030" y="980728"/>
            <a:ext cx="388843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пользовательская копия </a:t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dirty="0">
                <a:solidFill>
                  <a:prstClr val="black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JPG </a:t>
            </a:r>
            <a:r>
              <a:rPr lang="ru-RU" dirty="0">
                <a:solidFill>
                  <a:prstClr val="black"/>
                </a:solidFill>
              </a:rPr>
              <a:t>сжатие не более 70% или </a:t>
            </a:r>
            <a:r>
              <a:rPr lang="ru-RU" dirty="0" smtClean="0">
                <a:solidFill>
                  <a:prstClr val="black"/>
                </a:solidFill>
              </a:rPr>
              <a:t/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PDF</a:t>
            </a:r>
            <a:r>
              <a:rPr lang="ru-RU" dirty="0" smtClean="0">
                <a:solidFill>
                  <a:prstClr val="black"/>
                </a:solidFill>
              </a:rPr>
              <a:t>/А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оптим</a:t>
            </a:r>
            <a:r>
              <a:rPr lang="ru-RU" dirty="0">
                <a:solidFill>
                  <a:prstClr val="black"/>
                </a:solidFill>
              </a:rPr>
              <a:t>. для </a:t>
            </a:r>
            <a:r>
              <a:rPr lang="en-US" dirty="0">
                <a:solidFill>
                  <a:prstClr val="black"/>
                </a:solidFill>
              </a:rPr>
              <a:t>web</a:t>
            </a:r>
            <a:r>
              <a:rPr lang="ru-RU" dirty="0">
                <a:solidFill>
                  <a:prstClr val="black"/>
                </a:solidFill>
              </a:rPr>
              <a:t>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9" y="980728"/>
            <a:ext cx="410445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ru-RU" dirty="0">
                <a:solidFill>
                  <a:prstClr val="black"/>
                </a:solidFill>
              </a:rPr>
              <a:t>мастер-копия </a:t>
            </a:r>
            <a:r>
              <a:rPr lang="ru-RU" dirty="0" smtClean="0">
                <a:solidFill>
                  <a:prstClr val="black"/>
                </a:solidFill>
              </a:rPr>
              <a:t/>
            </a:r>
            <a:br>
              <a:rPr lang="ru-RU" dirty="0" smtClean="0">
                <a:solidFill>
                  <a:prstClr val="black"/>
                </a:solidFill>
              </a:rPr>
            </a:br>
            <a:r>
              <a:rPr lang="ru-RU" dirty="0" smtClean="0">
                <a:solidFill>
                  <a:prstClr val="black"/>
                </a:solidFill>
              </a:rPr>
              <a:t>(</a:t>
            </a:r>
            <a:r>
              <a:rPr lang="en-US" dirty="0">
                <a:solidFill>
                  <a:prstClr val="black"/>
                </a:solidFill>
              </a:rPr>
              <a:t>TIFF LZW 300dpi</a:t>
            </a:r>
            <a:r>
              <a:rPr lang="ru-RU" dirty="0">
                <a:solidFill>
                  <a:prstClr val="black"/>
                </a:solidFill>
              </a:rPr>
              <a:t> или </a:t>
            </a:r>
            <a:r>
              <a:rPr lang="en-US" dirty="0">
                <a:solidFill>
                  <a:prstClr val="black"/>
                </a:solidFill>
              </a:rPr>
              <a:t>PDF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br>
              <a:rPr lang="ru-RU" dirty="0" smtClean="0">
                <a:solidFill>
                  <a:prstClr val="black"/>
                </a:solidFill>
              </a:rPr>
            </a:b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244928"/>
            <a:ext cx="41044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Мастер-копия представляет собой электронную копию документа, являющуюся эталоном хранения, предназначенную для восстановления объекта в случае его утраты, для полиграфических целей, для некоторых видов исследований и как основа для изготовления или воссоздания других цифровых копий, включаемых  в пользовательские и просмотровые массивы.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860030" y="2244928"/>
            <a:ext cx="38884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Пользовательская копия представляет собой электронную копию документа, оптимизированную для максимально удобного просмотра с помощью удаленного доступа с использованием интернет-технологий. Она предназначена для доступа через </a:t>
            </a:r>
            <a:r>
              <a:rPr lang="en-US" dirty="0" smtClean="0"/>
              <a:t>web-</a:t>
            </a:r>
            <a:r>
              <a:rPr lang="ru-RU" dirty="0" smtClean="0"/>
              <a:t>сайт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049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676" y="785355"/>
            <a:ext cx="6336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Порядок приема объекта в цифровой фонд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677" y="1658411"/>
            <a:ext cx="770485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 smtClean="0"/>
              <a:t>Проверяется наличие в фонде (достаточно одного экземпляра)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 smtClean="0"/>
              <a:t>Анализ на соответствие критериям отбора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на целостность </a:t>
            </a:r>
            <a:r>
              <a:rPr lang="ru-RU" dirty="0" smtClean="0"/>
              <a:t>содержания, соответствие печатному оригиналу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/>
              <a:t>Проверяется </a:t>
            </a:r>
            <a:r>
              <a:rPr lang="ru-RU" dirty="0" smtClean="0"/>
              <a:t>соответствие техническим </a:t>
            </a:r>
            <a:r>
              <a:rPr lang="ru-RU" dirty="0"/>
              <a:t>параметрам и </a:t>
            </a:r>
            <a:r>
              <a:rPr lang="ru-RU" dirty="0" smtClean="0"/>
              <a:t>требованиям (</a:t>
            </a:r>
            <a:r>
              <a:rPr lang="ru-RU" dirty="0"/>
              <a:t>принимается в фонд </a:t>
            </a:r>
            <a:r>
              <a:rPr lang="ru-RU" dirty="0" smtClean="0">
                <a:solidFill>
                  <a:prstClr val="black"/>
                </a:solidFill>
              </a:rPr>
              <a:t>мастер-копия в форматах </a:t>
            </a:r>
            <a:r>
              <a:rPr lang="en-US" dirty="0" smtClean="0">
                <a:solidFill>
                  <a:prstClr val="black"/>
                </a:solidFill>
              </a:rPr>
              <a:t>TIFF</a:t>
            </a:r>
            <a:r>
              <a:rPr lang="ru-RU" dirty="0" smtClean="0">
                <a:solidFill>
                  <a:prstClr val="black"/>
                </a:solidFill>
              </a:rPr>
              <a:t>,  </a:t>
            </a:r>
            <a:r>
              <a:rPr lang="en-US" dirty="0" smtClean="0">
                <a:solidFill>
                  <a:prstClr val="black"/>
                </a:solidFill>
              </a:rPr>
              <a:t>PDF</a:t>
            </a:r>
            <a:r>
              <a:rPr lang="ru-RU" dirty="0" smtClean="0">
                <a:solidFill>
                  <a:prstClr val="black"/>
                </a:solidFill>
              </a:rPr>
              <a:t>/А)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prstClr val="black"/>
                </a:solidFill>
              </a:rPr>
              <a:t>Создается пользовательская копия (</a:t>
            </a:r>
            <a:r>
              <a:rPr lang="en-US" dirty="0" smtClean="0">
                <a:solidFill>
                  <a:prstClr val="black"/>
                </a:solidFill>
              </a:rPr>
              <a:t>PDF, JPG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ru-RU" dirty="0"/>
              <a:t>Регистрация в журнале поступлений (Реестр индивидуального учета) </a:t>
            </a:r>
            <a:br>
              <a:rPr lang="ru-RU" dirty="0"/>
            </a:br>
            <a:r>
              <a:rPr lang="ru-RU" dirty="0"/>
              <a:t>с присвоением учетного номера </a:t>
            </a:r>
            <a:r>
              <a:rPr lang="ru-RU" dirty="0" smtClean="0"/>
              <a:t>объекту</a:t>
            </a:r>
            <a:endParaRPr lang="ru-RU" dirty="0"/>
          </a:p>
          <a:p>
            <a:pPr>
              <a:spcAft>
                <a:spcPts val="1200"/>
              </a:spcAft>
            </a:pPr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08440" y="5602014"/>
            <a:ext cx="849694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И</a:t>
            </a:r>
            <a:r>
              <a:rPr lang="ru-RU" b="1" dirty="0" smtClean="0"/>
              <a:t>дентификационный</a:t>
            </a:r>
            <a:r>
              <a:rPr lang="ru-RU" dirty="0" smtClean="0"/>
              <a:t> </a:t>
            </a:r>
            <a:r>
              <a:rPr lang="ru-RU" b="1" dirty="0" smtClean="0"/>
              <a:t>номер </a:t>
            </a:r>
            <a:r>
              <a:rPr lang="ru-RU" b="1" dirty="0"/>
              <a:t>закрепляется за документом на все время </a:t>
            </a:r>
            <a:r>
              <a:rPr lang="ru-RU" dirty="0"/>
              <a:t>его нахождения в фонде библиотеки. Регистрационные номера исключенных из фонда документов не присваиваются вновь принятым документам.</a:t>
            </a:r>
          </a:p>
        </p:txBody>
      </p:sp>
    </p:spTree>
    <p:extLst>
      <p:ext uri="{BB962C8B-B14F-4D97-AF65-F5344CB8AC3E}">
        <p14:creationId xmlns:p14="http://schemas.microsoft.com/office/powerpoint/2010/main" val="34401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052736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Суммарный и индивидуальный учет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6138" y="1945863"/>
            <a:ext cx="84763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Суммарный и индивидуальный учет фонда ведется структурными</a:t>
            </a:r>
            <a:br>
              <a:rPr lang="ru-RU" dirty="0"/>
            </a:br>
            <a:r>
              <a:rPr lang="ru-RU" dirty="0"/>
              <a:t>подразделениями библиотеки, в ведении которых находится комплектование</a:t>
            </a:r>
            <a:br>
              <a:rPr lang="ru-RU" dirty="0"/>
            </a:br>
            <a:r>
              <a:rPr lang="ru-RU" dirty="0"/>
              <a:t>фонда, а также подразделениями, обеспечивающими хранение и</a:t>
            </a:r>
            <a:br>
              <a:rPr lang="ru-RU" dirty="0"/>
            </a:br>
            <a:r>
              <a:rPr lang="ru-RU" dirty="0"/>
              <a:t>использование закрепленных за ними частей общего фонда </a:t>
            </a:r>
            <a:r>
              <a:rPr lang="ru-RU" dirty="0" smtClean="0"/>
              <a:t>библиотеки. 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библиотеках со сложной системой фондов необходимо сочетание</a:t>
            </a:r>
            <a:br>
              <a:rPr lang="ru-RU" dirty="0"/>
            </a:br>
            <a:r>
              <a:rPr lang="ru-RU" dirty="0"/>
              <a:t>учетных форм на </a:t>
            </a:r>
            <a:r>
              <a:rPr lang="ru-RU" dirty="0" err="1"/>
              <a:t>общебиблиотечном</a:t>
            </a:r>
            <a:r>
              <a:rPr lang="ru-RU" dirty="0"/>
              <a:t> и локальном уровнях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Реестры инсталлированных и сетевых локальных документов ведутся</a:t>
            </a:r>
            <a:br>
              <a:rPr lang="ru-RU" dirty="0"/>
            </a:br>
            <a:r>
              <a:rPr lang="ru-RU" dirty="0"/>
              <a:t>подразделениями или ответственными </a:t>
            </a:r>
            <a:r>
              <a:rPr lang="ru-RU" dirty="0" smtClean="0"/>
              <a:t>лицами исходя </a:t>
            </a:r>
            <a:r>
              <a:rPr lang="ru-RU" dirty="0"/>
              <a:t>из организационно-технологической </a:t>
            </a:r>
            <a:r>
              <a:rPr lang="ru-RU" dirty="0" smtClean="0"/>
              <a:t>целесообразности.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589659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/>
              <a:t>Приказ Министерства культуры РФ от 8 октября 2012 г. N 1077</a:t>
            </a:r>
            <a:br>
              <a:rPr lang="ru-RU" sz="1200" dirty="0"/>
            </a:br>
            <a:r>
              <a:rPr lang="ru-RU" sz="1200" dirty="0"/>
              <a:t>"Об утверждении Порядка учета документов, входящих в состав библиотечного фонда"</a:t>
            </a:r>
          </a:p>
        </p:txBody>
      </p:sp>
    </p:spTree>
    <p:extLst>
      <p:ext uri="{BB962C8B-B14F-4D97-AF65-F5344CB8AC3E}">
        <p14:creationId xmlns:p14="http://schemas.microsoft.com/office/powerpoint/2010/main" val="2329699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157192"/>
            <a:ext cx="8496944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/>
              <a:t>п</a:t>
            </a:r>
            <a:r>
              <a:rPr lang="ru-RU" b="1" dirty="0" smtClean="0"/>
              <a:t>о знаковой природе и/или материальной конструкции:</a:t>
            </a:r>
            <a:br>
              <a:rPr lang="ru-RU" b="1" dirty="0" smtClean="0"/>
            </a:br>
            <a:r>
              <a:rPr lang="ru-RU" dirty="0" smtClean="0"/>
              <a:t>Книги</a:t>
            </a:r>
            <a:r>
              <a:rPr lang="ru-RU" dirty="0"/>
              <a:t>, </a:t>
            </a:r>
            <a:r>
              <a:rPr lang="ru-RU" dirty="0" smtClean="0"/>
              <a:t>Журналы</a:t>
            </a:r>
            <a:r>
              <a:rPr lang="ru-RU" dirty="0"/>
              <a:t>, </a:t>
            </a:r>
            <a:r>
              <a:rPr lang="ru-RU" dirty="0" smtClean="0"/>
              <a:t>Газеты</a:t>
            </a:r>
            <a:r>
              <a:rPr lang="ru-RU" dirty="0"/>
              <a:t>, </a:t>
            </a:r>
            <a:r>
              <a:rPr lang="ru-RU" dirty="0" smtClean="0"/>
              <a:t>Другие текстовые материалы, Рукописи, Карты, Ноты, Изоматериалы, Аудио, Видео.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908720"/>
            <a:ext cx="84969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ru-RU" b="1" dirty="0" smtClean="0"/>
              <a:t>Регистрация в «Реестре учета </a:t>
            </a:r>
            <a:r>
              <a:rPr lang="ru-RU" b="1" dirty="0"/>
              <a:t>электронных документов, поступивших в </a:t>
            </a:r>
            <a:r>
              <a:rPr lang="ru-RU" b="1" dirty="0" smtClean="0"/>
              <a:t>фонд»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/>
              <a:t>присвоением </a:t>
            </a:r>
            <a:r>
              <a:rPr lang="ru-RU" dirty="0" smtClean="0"/>
              <a:t>учетного </a:t>
            </a:r>
            <a:r>
              <a:rPr lang="ru-RU" dirty="0"/>
              <a:t>номера, фиксируется дата и источник поступления, объем архивной копии в гигабайтах, отдельно объем пользовательской копии </a:t>
            </a:r>
            <a:r>
              <a:rPr lang="ru-RU" dirty="0" smtClean="0"/>
              <a:t>в </a:t>
            </a:r>
            <a:r>
              <a:rPr lang="ru-RU" dirty="0"/>
              <a:t>мегабайтах и другие идентификационные характеристики (кол-во файлов, кол-во страниц</a:t>
            </a:r>
            <a:r>
              <a:rPr lang="ru-RU" dirty="0" smtClean="0"/>
              <a:t>), </a:t>
            </a:r>
            <a:r>
              <a:rPr lang="ru-RU" sz="2000" u="sng" dirty="0"/>
              <a:t>с указанием </a:t>
            </a:r>
            <a:r>
              <a:rPr lang="en-US" sz="2000" u="sng" dirty="0"/>
              <a:t>purl-</a:t>
            </a:r>
            <a:r>
              <a:rPr lang="ru-RU" sz="2000" u="sng" dirty="0"/>
              <a:t>адреса и даты опубликования</a:t>
            </a:r>
            <a:r>
              <a:rPr lang="en-US" sz="2000" u="sng" dirty="0"/>
              <a:t> </a:t>
            </a:r>
            <a:r>
              <a:rPr lang="ru-RU" sz="2000" u="sng" dirty="0"/>
              <a:t>в </a:t>
            </a:r>
            <a:r>
              <a:rPr lang="ru-RU" sz="2000" u="sng" dirty="0" smtClean="0"/>
              <a:t>сети.</a:t>
            </a:r>
            <a:endParaRPr lang="ru-RU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92330" y="2807637"/>
            <a:ext cx="8496944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На основании сведений внесенных в реестр формируется акт (ежеквартально, ежемесячно)</a:t>
            </a:r>
            <a:r>
              <a:rPr lang="en-US" dirty="0" smtClean="0"/>
              <a:t> </a:t>
            </a:r>
            <a:r>
              <a:rPr lang="ru-RU" dirty="0" smtClean="0"/>
              <a:t>суммарное кол-во поступивших объектов в </a:t>
            </a:r>
            <a:r>
              <a:rPr lang="ru-RU" dirty="0"/>
              <a:t>фонд </a:t>
            </a:r>
            <a:r>
              <a:rPr lang="ru-RU" dirty="0" smtClean="0"/>
              <a:t>библиотеки с указанием суммарного кол-ва файлов/страниц, объема в байтах. В акте фиксируется наименование должностей ответственных лиц  и их фамилий, и заверяется подписями СДАЛ – ПРИНЯЛ.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231031"/>
            <a:ext cx="87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Учет на уровне фондодержателя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478786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характеристик состава цифрового фонда объекты разделяют на виды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188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1691680" y="1196752"/>
            <a:ext cx="7984800" cy="41764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Фонд электронных документов</a:t>
            </a: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сегодня является </a:t>
            </a:r>
            <a:b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составной частью библиотечного фонда</a:t>
            </a: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 предполагает типичный поход: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определение источников поступлений,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решение правовых вопросов,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определение степени доступности к ресурсам,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обеспечение учета цифровых фондов,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решение вопросов хранения и управления фонда,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</a:t>
            </a: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обеспечение </a:t>
            </a:r>
            <a:r>
              <a:rPr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сохранности </a:t>
            </a:r>
            <a:r>
              <a:rPr lang="ru-RU" sz="20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фонда.</a:t>
            </a:r>
            <a:endParaRPr lang="ru-RU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607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42"/>
          <p:cNvSpPr txBox="1"/>
          <p:nvPr/>
        </p:nvSpPr>
        <p:spPr>
          <a:xfrm>
            <a:off x="1043608" y="1700808"/>
            <a:ext cx="6858000" cy="3719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sz="2000" dirty="0" smtClean="0"/>
              <a:t>Составитель: </a:t>
            </a:r>
            <a:endParaRPr lang="ru-RU" sz="2000" dirty="0"/>
          </a:p>
          <a:p>
            <a:pPr lvl="0" algn="ctr">
              <a:spcBef>
                <a:spcPts val="0"/>
              </a:spcBef>
              <a:buNone/>
            </a:pPr>
            <a:r>
              <a:rPr lang="ru-RU" sz="2000" dirty="0" smtClean="0"/>
              <a:t>зав</a:t>
            </a:r>
            <a:r>
              <a:rPr lang="ru-RU" sz="2000" dirty="0"/>
              <a:t>. отделом </a:t>
            </a:r>
            <a:r>
              <a:rPr lang="ru-RU" sz="2000" dirty="0" smtClean="0"/>
              <a:t>электронной библиотеки </a:t>
            </a:r>
            <a:br>
              <a:rPr lang="ru-RU" sz="2000" dirty="0" smtClean="0"/>
            </a:br>
            <a:r>
              <a:rPr lang="ru-RU" sz="2000" dirty="0" smtClean="0"/>
              <a:t>Старкова </a:t>
            </a:r>
            <a:r>
              <a:rPr lang="ru-RU" sz="2000" dirty="0"/>
              <a:t>Светлана Александровна</a:t>
            </a:r>
          </a:p>
          <a:p>
            <a:pPr lvl="0" algn="ctr">
              <a:spcBef>
                <a:spcPts val="0"/>
              </a:spcBef>
              <a:buNone/>
            </a:pPr>
            <a:endParaRPr sz="2000" dirty="0"/>
          </a:p>
          <a:p>
            <a:pPr lvl="0" algn="ctr">
              <a:spcBef>
                <a:spcPts val="0"/>
              </a:spcBef>
              <a:buNone/>
            </a:pPr>
            <a:r>
              <a:rPr lang="ru-RU" sz="2000" dirty="0"/>
              <a:t>E-</a:t>
            </a:r>
            <a:r>
              <a:rPr lang="ru-RU" sz="2000" dirty="0" err="1"/>
              <a:t>mail</a:t>
            </a:r>
            <a:r>
              <a:rPr lang="ru-RU" sz="2000" dirty="0"/>
              <a:t>: </a:t>
            </a:r>
            <a:r>
              <a:rPr lang="ru-RU" sz="2000" u="sng" dirty="0" smtClean="0">
                <a:solidFill>
                  <a:schemeClr val="hlink"/>
                </a:solidFill>
                <a:hlinkClick r:id="rId2"/>
              </a:rPr>
              <a:t>elib@lib.tomsk.ru</a:t>
            </a:r>
            <a:endParaRPr lang="ru-RU" sz="2000" u="sng" dirty="0">
              <a:solidFill>
                <a:schemeClr val="hlink"/>
              </a:solidFill>
              <a:hlinkClick r:id="rId2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ru-RU" sz="2000" dirty="0"/>
              <a:t>Тел. (3822) 513806</a:t>
            </a:r>
          </a:p>
          <a:p>
            <a:pPr lvl="0" algn="ctr">
              <a:spcBef>
                <a:spcPts val="0"/>
              </a:spcBef>
              <a:buNone/>
            </a:pPr>
            <a:endParaRPr sz="2000" dirty="0"/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2000" dirty="0">
                <a:solidFill>
                  <a:schemeClr val="dk1"/>
                </a:solidFill>
              </a:rPr>
              <a:t>ЭЛЕКТРОННАЯ БИБЛИОТЕКА: </a:t>
            </a:r>
            <a:r>
              <a:rPr lang="ru-RU" sz="2000" b="1" dirty="0" smtClean="0">
                <a:solidFill>
                  <a:schemeClr val="accent2"/>
                </a:solidFill>
              </a:rPr>
              <a:t>ELIB.TOMSK.RU</a:t>
            </a: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ru-RU" sz="2000" b="1" dirty="0">
              <a:solidFill>
                <a:schemeClr val="accent2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ru-RU" sz="2000" b="1" dirty="0" smtClean="0">
              <a:solidFill>
                <a:schemeClr val="accent2"/>
              </a:solidFill>
            </a:endParaRPr>
          </a:p>
          <a:p>
            <a:pPr algn="ctr">
              <a:buClr>
                <a:schemeClr val="dk1"/>
              </a:buClr>
              <a:buSzPct val="61111"/>
            </a:pPr>
            <a:r>
              <a:rPr lang="en-US" sz="2000" b="1" dirty="0" smtClean="0"/>
              <a:t>@ </a:t>
            </a:r>
            <a:r>
              <a:rPr lang="ru-RU" sz="2000" dirty="0"/>
              <a:t>ТОУНБ имени </a:t>
            </a:r>
            <a:r>
              <a:rPr lang="ru-RU" sz="2000" dirty="0" smtClean="0"/>
              <a:t>А.С</a:t>
            </a:r>
            <a:r>
              <a:rPr lang="ru-RU" sz="2000" dirty="0"/>
              <a:t>. </a:t>
            </a:r>
            <a:r>
              <a:rPr lang="ru-RU" sz="2000" dirty="0" smtClean="0"/>
              <a:t>Пушкина</a:t>
            </a:r>
            <a:r>
              <a:rPr lang="en-US" sz="2000" dirty="0" smtClean="0"/>
              <a:t>, 20</a:t>
            </a:r>
            <a:r>
              <a:rPr lang="ru-RU" sz="2000" dirty="0" smtClean="0"/>
              <a:t>20.</a:t>
            </a:r>
            <a:endParaRPr lang="ru-RU" sz="2000" dirty="0"/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ru-RU" sz="2000" b="1" dirty="0">
              <a:solidFill>
                <a:schemeClr val="accent2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942626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/>
        </p:nvSpPr>
        <p:spPr>
          <a:xfrm>
            <a:off x="542924" y="1131927"/>
            <a:ext cx="7822675" cy="3049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ru-RU" sz="2000" b="1" dirty="0">
                <a:solidFill>
                  <a:srgbClr val="C00000"/>
                </a:solidFill>
                <a:ea typeface="Verdana"/>
                <a:cs typeface="Verdana"/>
                <a:sym typeface="Verdana"/>
              </a:rPr>
              <a:t>Научная, социальной и культурно-исторической значимость</a:t>
            </a:r>
            <a:r>
              <a:rPr lang="ru-RU" sz="2000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, ценность для изучения и понимания процессов формирования и развития, а также современного состояния административно-территориальной единицы.</a:t>
            </a:r>
          </a:p>
          <a:p>
            <a:pPr marL="0" marR="0" lvl="0" indent="0" rt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ea typeface="Verdana"/>
              <a:cs typeface="Verdana"/>
              <a:sym typeface="Verdana"/>
            </a:endParaRPr>
          </a:p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ru-RU" sz="2000" b="1" dirty="0">
                <a:solidFill>
                  <a:srgbClr val="C00000"/>
                </a:solidFill>
                <a:ea typeface="Verdana"/>
                <a:cs typeface="Verdana"/>
                <a:sym typeface="Verdana"/>
              </a:rPr>
              <a:t>Наличие Территориального аспекта содержания</a:t>
            </a:r>
            <a:r>
              <a:rPr lang="ru-RU" sz="2000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: </a:t>
            </a:r>
            <a:r>
              <a:rPr lang="ru-RU" sz="2000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/>
            </a:r>
            <a:br>
              <a:rPr lang="ru-RU" sz="2000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</a:br>
            <a:r>
              <a:rPr lang="ru-RU" sz="2000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информация </a:t>
            </a:r>
            <a:r>
              <a:rPr lang="ru-RU" sz="2000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об истории, событиях, людях, памятниках архитектуры, географических, климатических особенностях и т. д. данной административно-территориальной единицы.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568000" y="4275652"/>
            <a:ext cx="7797600" cy="232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-RU" sz="2000" b="1" dirty="0" err="1">
                <a:solidFill>
                  <a:srgbClr val="C00000"/>
                </a:solidFill>
                <a:ea typeface="Verdana"/>
                <a:cs typeface="Verdana"/>
                <a:sym typeface="Verdana"/>
              </a:rPr>
              <a:t>Коллекционность</a:t>
            </a:r>
            <a:r>
              <a:rPr lang="ru-RU" sz="2000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, свидетельствующая о принадлежности книги к коллекции, обладающей свойствами важного историко-культурного объекта.</a:t>
            </a:r>
          </a:p>
          <a:p>
            <a:pPr lvl="0">
              <a:spcBef>
                <a:spcPts val="0"/>
              </a:spcBef>
              <a:buNone/>
            </a:pPr>
            <a:endParaRPr sz="2000" dirty="0">
              <a:solidFill>
                <a:schemeClr val="dk1"/>
              </a:solidFill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ru-RU" sz="2000" b="1" dirty="0" err="1">
                <a:solidFill>
                  <a:srgbClr val="C00000"/>
                </a:solidFill>
                <a:ea typeface="Verdana"/>
                <a:cs typeface="Verdana"/>
                <a:sym typeface="Verdana"/>
              </a:rPr>
              <a:t>Малораспространенность</a:t>
            </a:r>
            <a:r>
              <a:rPr lang="ru-RU" sz="2000" b="1" dirty="0">
                <a:solidFill>
                  <a:srgbClr val="C00000"/>
                </a:solidFill>
                <a:ea typeface="Verdana"/>
                <a:cs typeface="Verdana"/>
                <a:sym typeface="Verdana"/>
              </a:rPr>
              <a:t> </a:t>
            </a:r>
            <a:r>
              <a:rPr lang="ru-RU" sz="2000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(</a:t>
            </a:r>
            <a:r>
              <a:rPr lang="ru-RU" sz="2000" dirty="0" err="1">
                <a:solidFill>
                  <a:schemeClr val="dk1"/>
                </a:solidFill>
                <a:ea typeface="Verdana"/>
                <a:cs typeface="Verdana"/>
                <a:sym typeface="Verdana"/>
              </a:rPr>
              <a:t>малотиражность</a:t>
            </a:r>
            <a:r>
              <a:rPr lang="ru-RU" sz="2000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, ограниченность доступа) и редкость книги, определяемая по сравнительно малому количеству сохранившихся экземпляров.</a:t>
            </a:r>
          </a:p>
          <a:p>
            <a:pPr lvl="0">
              <a:spcBef>
                <a:spcPts val="0"/>
              </a:spcBef>
              <a:buNone/>
            </a:pPr>
            <a:endParaRPr sz="2000" dirty="0">
              <a:ea typeface="Verdana"/>
              <a:cs typeface="Verdana"/>
              <a:sym typeface="Verdana"/>
            </a:endParaRPr>
          </a:p>
        </p:txBody>
      </p:sp>
      <p:sp>
        <p:nvSpPr>
          <p:cNvPr id="335" name="Shape 335"/>
          <p:cNvSpPr txBox="1"/>
          <p:nvPr/>
        </p:nvSpPr>
        <p:spPr>
          <a:xfrm>
            <a:off x="323528" y="188639"/>
            <a:ext cx="8496944" cy="943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buClr>
                <a:schemeClr val="dk1"/>
              </a:buClr>
              <a:buSzPct val="25000"/>
            </a:pPr>
            <a:r>
              <a:rPr lang="ru-RU" sz="2400" b="1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Тематика </a:t>
            </a:r>
            <a:r>
              <a:rPr lang="ru-RU" sz="2400" b="1" dirty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и </a:t>
            </a:r>
            <a:r>
              <a:rPr lang="ru-RU" sz="2400" b="1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содержание цифровых региональных ресурсов </a:t>
            </a:r>
            <a:br>
              <a:rPr lang="ru-RU" sz="2400" b="1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</a:br>
            <a:r>
              <a:rPr lang="ru-RU" sz="2400" dirty="0" smtClean="0"/>
              <a:t>(</a:t>
            </a:r>
            <a:r>
              <a:rPr lang="ru-RU" sz="2400" dirty="0" smtClean="0">
                <a:solidFill>
                  <a:schemeClr val="dk1"/>
                </a:solidFill>
                <a:ea typeface="Verdana"/>
                <a:cs typeface="Verdana"/>
                <a:sym typeface="Verdana"/>
              </a:rPr>
              <a:t>критерии отбора) </a:t>
            </a:r>
            <a:endParaRPr lang="ru-RU" sz="2400" dirty="0"/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ru-RU" sz="2400" b="1" dirty="0">
              <a:solidFill>
                <a:schemeClr val="dk1"/>
              </a:solidFill>
              <a:ea typeface="Verdana"/>
              <a:cs typeface="Verdana"/>
              <a:sym typeface="Verdana"/>
            </a:endParaRPr>
          </a:p>
          <a:p>
            <a:pPr lvl="0" algn="ctr">
              <a:spcBef>
                <a:spcPts val="0"/>
              </a:spcBef>
              <a:buNone/>
            </a:pPr>
            <a:endParaRPr sz="2400" dirty="0"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3099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7544" y="1310446"/>
            <a:ext cx="8136904" cy="15452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26064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Фонды собственной генерации</a:t>
            </a:r>
          </a:p>
          <a:p>
            <a:pPr algn="ctr"/>
            <a:r>
              <a:rPr lang="ru-RU" sz="2400" dirty="0" smtClean="0"/>
              <a:t>Объекты цифрового фонда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723964"/>
            <a:ext cx="4176464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Перевод в цифровой формат осуществляет библиотека 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87624" y="3381960"/>
            <a:ext cx="6768752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dirty="0" smtClean="0"/>
              <a:t>Общественное достояние – издания, не являющиеся объектами  авторских прав; </a:t>
            </a:r>
            <a:endParaRPr lang="ru-RU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dirty="0" smtClean="0"/>
              <a:t>Объекты </a:t>
            </a:r>
            <a:r>
              <a:rPr lang="ru-RU" dirty="0"/>
              <a:t>авторских прав </a:t>
            </a:r>
            <a:r>
              <a:rPr lang="ru-RU" dirty="0" smtClean="0"/>
              <a:t>– </a:t>
            </a:r>
            <a:r>
              <a:rPr lang="ru-RU" dirty="0"/>
              <a:t>произведения науки, литературы и искусства независимо от достоинств и назначения произведения, а также от способа его </a:t>
            </a:r>
            <a:r>
              <a:rPr lang="ru-RU" dirty="0" smtClean="0"/>
              <a:t>выражения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932040" y="5723964"/>
            <a:ext cx="367240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Поступление </a:t>
            </a:r>
            <a:br>
              <a:rPr lang="ru-RU" b="1" dirty="0" smtClean="0"/>
            </a:br>
            <a:r>
              <a:rPr lang="ru-RU" b="1" dirty="0" smtClean="0"/>
              <a:t>в цифровых форматах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2203866"/>
            <a:ext cx="2679770" cy="5078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lnSpc>
                <a:spcPct val="150000"/>
              </a:lnSpc>
              <a:defRPr b="1">
                <a:solidFill>
                  <a:prstClr val="black"/>
                </a:solidFill>
              </a:defRPr>
            </a:lvl1pPr>
          </a:lstStyle>
          <a:p>
            <a:r>
              <a:rPr lang="ru-RU" dirty="0"/>
              <a:t>из частных коллекций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98044" y="1573756"/>
            <a:ext cx="2667082" cy="51135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b="1" dirty="0" smtClean="0">
                <a:solidFill>
                  <a:prstClr val="black"/>
                </a:solidFill>
              </a:rPr>
              <a:t>из фонда библиотеки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82144" y="1573756"/>
            <a:ext cx="2286000" cy="4648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prstClr val="black"/>
                </a:solidFill>
              </a:rPr>
              <a:t>от автора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83308" y="2203866"/>
            <a:ext cx="2724996" cy="5078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prstClr val="black"/>
                </a:solidFill>
              </a:rPr>
              <a:t>из </a:t>
            </a:r>
            <a:r>
              <a:rPr lang="ru-RU" b="1" dirty="0" smtClean="0">
                <a:solidFill>
                  <a:prstClr val="black"/>
                </a:solidFill>
              </a:rPr>
              <a:t>фондов организаций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1575521"/>
            <a:ext cx="2286000" cy="46487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prstClr val="black"/>
                </a:solidFill>
              </a:rPr>
              <a:t>от издателя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75343" y="2855713"/>
            <a:ext cx="0" cy="623529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746868" y="2855713"/>
            <a:ext cx="0" cy="623529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596719" y="5015953"/>
            <a:ext cx="0" cy="623529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768244" y="5015953"/>
            <a:ext cx="0" cy="623529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54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930" y="644692"/>
            <a:ext cx="1728192" cy="19682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2"/>
                </a:solidFill>
              </a:rPr>
              <a:t>Печ</a:t>
            </a:r>
            <a:r>
              <a:rPr lang="ru-RU" sz="1600" b="1" dirty="0" smtClean="0">
                <a:solidFill>
                  <a:schemeClr val="tx2"/>
                </a:solidFill>
              </a:rPr>
              <a:t>. издание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Подготовка к оцифровке (сведения в ЭК, обеспыливание)</a:t>
            </a:r>
          </a:p>
          <a:p>
            <a:pPr algn="ctr"/>
            <a:r>
              <a:rPr lang="ru-RU" sz="1600" b="1" dirty="0" err="1" smtClean="0">
                <a:solidFill>
                  <a:srgbClr val="C00000"/>
                </a:solidFill>
              </a:rPr>
              <a:t>Фондо</a:t>
            </a:r>
            <a:r>
              <a:rPr lang="ru-RU" sz="1600" b="1" dirty="0" smtClean="0">
                <a:solidFill>
                  <a:srgbClr val="C00000"/>
                </a:solidFill>
              </a:rPr>
              <a:t>-держатель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0076" y="1940835"/>
            <a:ext cx="1584176" cy="1344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Подписание лицензионных соглашений </a:t>
            </a:r>
            <a:r>
              <a:rPr lang="ru-RU" sz="1600" dirty="0" smtClean="0">
                <a:solidFill>
                  <a:schemeClr val="tx2"/>
                </a:solidFill>
              </a:rPr>
              <a:t>(договоров)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ОЭБ, ОФДФ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3814" y="2926270"/>
            <a:ext cx="1728192" cy="1344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Эл. копия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от автора, правообладателя издателя</a:t>
            </a:r>
            <a:endParaRPr lang="ru-RU" sz="16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6300" y="932723"/>
            <a:ext cx="1512168" cy="1344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Оцифровка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ОЭБ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96300" y="2708920"/>
            <a:ext cx="1512168" cy="15541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Учет поступлений </a:t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600" b="1" dirty="0" smtClean="0">
                <a:solidFill>
                  <a:schemeClr val="tx2"/>
                </a:solidFill>
              </a:rPr>
              <a:t>в журнале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(ПК </a:t>
            </a:r>
            <a:r>
              <a:rPr lang="ru-RU" sz="1600" dirty="0">
                <a:solidFill>
                  <a:schemeClr val="tx2"/>
                </a:solidFill>
              </a:rPr>
              <a:t>и </a:t>
            </a:r>
            <a:r>
              <a:rPr lang="ru-RU" sz="1600" dirty="0" smtClean="0">
                <a:solidFill>
                  <a:schemeClr val="tx2"/>
                </a:solidFill>
              </a:rPr>
              <a:t>архивной копии)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ОЭБ</a:t>
            </a:r>
            <a:endParaRPr lang="ru-RU" sz="1600" dirty="0">
              <a:solidFill>
                <a:schemeClr val="tx2"/>
              </a:solidFill>
            </a:endParaRPr>
          </a:p>
        </p:txBody>
      </p:sp>
      <p:cxnSp>
        <p:nvCxnSpPr>
          <p:cNvPr id="10" name="Прямая со стрелкой 9"/>
          <p:cNvCxnSpPr>
            <a:stCxn id="2" idx="3"/>
            <a:endCxn id="5" idx="1"/>
          </p:cNvCxnSpPr>
          <p:nvPr/>
        </p:nvCxnSpPr>
        <p:spPr>
          <a:xfrm flipV="1">
            <a:off x="2006122" y="1604798"/>
            <a:ext cx="2490178" cy="240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оединительная линия уступом 18"/>
          <p:cNvCxnSpPr>
            <a:stCxn id="4" idx="3"/>
            <a:endCxn id="3" idx="1"/>
          </p:cNvCxnSpPr>
          <p:nvPr/>
        </p:nvCxnSpPr>
        <p:spPr>
          <a:xfrm flipV="1">
            <a:off x="2002006" y="2612910"/>
            <a:ext cx="478070" cy="985435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Соединительная линия уступом 23"/>
          <p:cNvCxnSpPr>
            <a:stCxn id="2" idx="3"/>
            <a:endCxn id="3" idx="1"/>
          </p:cNvCxnSpPr>
          <p:nvPr/>
        </p:nvCxnSpPr>
        <p:spPr>
          <a:xfrm>
            <a:off x="2006122" y="1628801"/>
            <a:ext cx="473954" cy="984109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>
            <a:stCxn id="3" idx="3"/>
            <a:endCxn id="5" idx="1"/>
          </p:cNvCxnSpPr>
          <p:nvPr/>
        </p:nvCxnSpPr>
        <p:spPr>
          <a:xfrm flipV="1">
            <a:off x="4064252" y="1604798"/>
            <a:ext cx="432048" cy="1008112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>
            <a:stCxn id="3" idx="3"/>
            <a:endCxn id="6" idx="1"/>
          </p:cNvCxnSpPr>
          <p:nvPr/>
        </p:nvCxnSpPr>
        <p:spPr>
          <a:xfrm>
            <a:off x="4064252" y="2612910"/>
            <a:ext cx="432048" cy="873096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4496300" y="4677139"/>
            <a:ext cx="1512168" cy="13441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Создание архивной копии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ОЭБ</a:t>
            </a:r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68507" y="284652"/>
            <a:ext cx="2307949" cy="7200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Загрузка ПК на сервер ТОУНБ                </a:t>
            </a:r>
            <a:r>
              <a:rPr lang="ru-RU" sz="1600" b="1" dirty="0" smtClean="0">
                <a:solidFill>
                  <a:srgbClr val="C00000"/>
                </a:solidFill>
              </a:rPr>
              <a:t>ОЭБ</a:t>
            </a:r>
            <a:endParaRPr lang="ru-RU" sz="1600" dirty="0">
              <a:solidFill>
                <a:srgbClr val="C00000"/>
              </a:solidFill>
            </a:endParaRPr>
          </a:p>
        </p:txBody>
      </p:sp>
      <p:cxnSp>
        <p:nvCxnSpPr>
          <p:cNvPr id="35" name="Прямая со стрелкой 34"/>
          <p:cNvCxnSpPr>
            <a:stCxn id="5" idx="2"/>
            <a:endCxn id="6" idx="0"/>
          </p:cNvCxnSpPr>
          <p:nvPr/>
        </p:nvCxnSpPr>
        <p:spPr>
          <a:xfrm>
            <a:off x="5252384" y="2276872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6" idx="2"/>
            <a:endCxn id="31" idx="0"/>
          </p:cNvCxnSpPr>
          <p:nvPr/>
        </p:nvCxnSpPr>
        <p:spPr>
          <a:xfrm>
            <a:off x="5252384" y="4263092"/>
            <a:ext cx="0" cy="4140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Соединительная линия уступом 56"/>
          <p:cNvCxnSpPr>
            <a:stCxn id="6" idx="3"/>
            <a:endCxn id="32" idx="1"/>
          </p:cNvCxnSpPr>
          <p:nvPr/>
        </p:nvCxnSpPr>
        <p:spPr>
          <a:xfrm flipV="1">
            <a:off x="6008468" y="644692"/>
            <a:ext cx="360039" cy="2841314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381600" y="1292763"/>
            <a:ext cx="2291164" cy="876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Предоставление доступа  к документу через сайт ЭБ    </a:t>
            </a:r>
            <a:r>
              <a:rPr lang="ru-RU" sz="1600" b="1" dirty="0" smtClean="0">
                <a:solidFill>
                  <a:srgbClr val="C00000"/>
                </a:solidFill>
              </a:rPr>
              <a:t>ОЭБ</a:t>
            </a:r>
            <a:endParaRPr lang="ru-RU" sz="1600" dirty="0">
              <a:solidFill>
                <a:schemeClr val="tx2"/>
              </a:solidFill>
            </a:endParaRPr>
          </a:p>
        </p:txBody>
      </p:sp>
      <p:cxnSp>
        <p:nvCxnSpPr>
          <p:cNvPr id="61" name="Прямая со стрелкой 60"/>
          <p:cNvCxnSpPr>
            <a:stCxn id="32" idx="2"/>
            <a:endCxn id="58" idx="0"/>
          </p:cNvCxnSpPr>
          <p:nvPr/>
        </p:nvCxnSpPr>
        <p:spPr>
          <a:xfrm>
            <a:off x="7522482" y="1004731"/>
            <a:ext cx="470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381600" y="2420888"/>
            <a:ext cx="2291164" cy="14273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Внесение сведений </a:t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600" b="1" dirty="0" smtClean="0">
                <a:solidFill>
                  <a:schemeClr val="tx2"/>
                </a:solidFill>
              </a:rPr>
              <a:t>в «Реестр </a:t>
            </a:r>
            <a:r>
              <a:rPr lang="ru-RU" sz="1600" b="1" dirty="0" err="1" smtClean="0">
                <a:solidFill>
                  <a:schemeClr val="tx2"/>
                </a:solidFill>
              </a:rPr>
              <a:t>индиви</a:t>
            </a:r>
            <a:r>
              <a:rPr lang="ru-RU" sz="1600" b="1" dirty="0" smtClean="0">
                <a:solidFill>
                  <a:schemeClr val="tx2"/>
                </a:solidFill>
              </a:rPr>
              <a:t>-дуального учета СЛД» </a:t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ru-RU" sz="1600" b="1" dirty="0" smtClean="0">
                <a:solidFill>
                  <a:schemeClr val="tx2"/>
                </a:solidFill>
              </a:rPr>
              <a:t>с указанием </a:t>
            </a:r>
            <a:br>
              <a:rPr lang="ru-RU" sz="1600" b="1" dirty="0" smtClean="0">
                <a:solidFill>
                  <a:schemeClr val="tx2"/>
                </a:solidFill>
              </a:rPr>
            </a:br>
            <a:r>
              <a:rPr lang="en-US" sz="1600" b="1" dirty="0" smtClean="0">
                <a:solidFill>
                  <a:schemeClr val="tx2"/>
                </a:solidFill>
              </a:rPr>
              <a:t>purl-</a:t>
            </a:r>
            <a:r>
              <a:rPr lang="ru-RU" sz="1600" b="1" dirty="0" smtClean="0">
                <a:solidFill>
                  <a:schemeClr val="tx2"/>
                </a:solidFill>
              </a:rPr>
              <a:t>адреса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                                ОЭБ</a:t>
            </a:r>
            <a:endParaRPr lang="ru-RU" sz="1600" dirty="0">
              <a:solidFill>
                <a:schemeClr val="tx2"/>
              </a:solidFill>
            </a:endParaRPr>
          </a:p>
        </p:txBody>
      </p:sp>
      <p:cxnSp>
        <p:nvCxnSpPr>
          <p:cNvPr id="64" name="Прямая со стрелкой 63"/>
          <p:cNvCxnSpPr>
            <a:stCxn id="58" idx="2"/>
            <a:endCxn id="62" idx="0"/>
          </p:cNvCxnSpPr>
          <p:nvPr/>
        </p:nvCxnSpPr>
        <p:spPr>
          <a:xfrm>
            <a:off x="7527182" y="2168859"/>
            <a:ext cx="0" cy="2520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6381600" y="4077072"/>
            <a:ext cx="2291164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Передача сведений для ведения суммарного учета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b="1" dirty="0" smtClean="0">
                <a:solidFill>
                  <a:schemeClr val="tx2"/>
                </a:solidFill>
              </a:rPr>
              <a:t>в ОФДФ</a:t>
            </a:r>
            <a:endParaRPr lang="ru-RU" sz="1600" b="1" dirty="0">
              <a:solidFill>
                <a:schemeClr val="tx2"/>
              </a:solidFill>
            </a:endParaRPr>
          </a:p>
        </p:txBody>
      </p:sp>
      <p:cxnSp>
        <p:nvCxnSpPr>
          <p:cNvPr id="81" name="Прямая со стрелкой 80"/>
          <p:cNvCxnSpPr>
            <a:stCxn id="62" idx="2"/>
            <a:endCxn id="67" idx="0"/>
          </p:cNvCxnSpPr>
          <p:nvPr/>
        </p:nvCxnSpPr>
        <p:spPr>
          <a:xfrm>
            <a:off x="7527182" y="3848190"/>
            <a:ext cx="0" cy="2288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Прямоугольник 84"/>
          <p:cNvSpPr/>
          <p:nvPr/>
        </p:nvSpPr>
        <p:spPr>
          <a:xfrm>
            <a:off x="6385292" y="5373216"/>
            <a:ext cx="229116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</a:rPr>
              <a:t>Внесение сведений в ЭК </a:t>
            </a:r>
            <a:r>
              <a:rPr lang="ru-RU" sz="1600" b="1" dirty="0">
                <a:solidFill>
                  <a:schemeClr val="tx2"/>
                </a:solidFill>
              </a:rPr>
              <a:t>ТОУНБ</a:t>
            </a:r>
            <a:r>
              <a:rPr lang="ru-RU" sz="1600" dirty="0" smtClean="0">
                <a:solidFill>
                  <a:schemeClr val="tx2"/>
                </a:solidFill>
              </a:rPr>
              <a:t> о наличии в фонде </a:t>
            </a:r>
            <a:r>
              <a:rPr lang="ru-RU" sz="1600" dirty="0">
                <a:solidFill>
                  <a:schemeClr val="tx2"/>
                </a:solidFill>
              </a:rPr>
              <a:t>и </a:t>
            </a:r>
            <a:r>
              <a:rPr lang="ru-RU" sz="1600" dirty="0" smtClean="0">
                <a:solidFill>
                  <a:schemeClr val="tx2"/>
                </a:solidFill>
              </a:rPr>
              <a:t>доступе к</a:t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>эл. документам ЭБ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ОФДФ, ИКО</a:t>
            </a:r>
            <a:endParaRPr lang="ru-RU" sz="1600" b="1" dirty="0">
              <a:solidFill>
                <a:srgbClr val="C00000"/>
              </a:solidFill>
            </a:endParaRPr>
          </a:p>
        </p:txBody>
      </p:sp>
      <p:cxnSp>
        <p:nvCxnSpPr>
          <p:cNvPr id="87" name="Прямая со стрелкой 86"/>
          <p:cNvCxnSpPr>
            <a:stCxn id="67" idx="2"/>
            <a:endCxn id="85" idx="0"/>
          </p:cNvCxnSpPr>
          <p:nvPr/>
        </p:nvCxnSpPr>
        <p:spPr>
          <a:xfrm>
            <a:off x="7527182" y="5157192"/>
            <a:ext cx="3692" cy="216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7888" y="5373216"/>
            <a:ext cx="37904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Этапы технической обработки документов,  поступающие в цифровой фонд ТОУНБ</a:t>
            </a:r>
          </a:p>
          <a:p>
            <a:endParaRPr lang="ru-RU" sz="1200" dirty="0" smtClean="0"/>
          </a:p>
          <a:p>
            <a:r>
              <a:rPr lang="ru-RU" sz="1200" dirty="0" err="1" smtClean="0"/>
              <a:t>ОЭБ</a:t>
            </a:r>
            <a:r>
              <a:rPr lang="ru-RU" sz="1200" dirty="0" smtClean="0"/>
              <a:t> – отдел электронной библиотеки, </a:t>
            </a:r>
            <a:br>
              <a:rPr lang="ru-RU" sz="1200" dirty="0" smtClean="0"/>
            </a:br>
            <a:r>
              <a:rPr lang="ru-RU" sz="1200" dirty="0" err="1" smtClean="0"/>
              <a:t>ОФДФ</a:t>
            </a:r>
            <a:r>
              <a:rPr lang="ru-RU" sz="1200" dirty="0" smtClean="0"/>
              <a:t> – отдел формирования документных фондов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8567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188640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Поступления в цифровых форматах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908720"/>
            <a:ext cx="8208912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b="1" dirty="0"/>
              <a:t>Эл. копия печатного </a:t>
            </a:r>
            <a:r>
              <a:rPr lang="ru-RU" sz="2000" b="1" dirty="0" smtClean="0"/>
              <a:t>издания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11560" y="1512074"/>
            <a:ext cx="8208912" cy="27392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73050"/>
            <a:endParaRPr lang="ru-RU" sz="1600" dirty="0" smtClean="0"/>
          </a:p>
          <a:p>
            <a:pPr marL="273050"/>
            <a:r>
              <a:rPr lang="ru-RU" sz="1600" dirty="0" smtClean="0"/>
              <a:t>Федеральный </a:t>
            </a:r>
            <a:r>
              <a:rPr lang="ru-RU" sz="1600" dirty="0"/>
              <a:t>закон от 29.12.1994 N 77-ФЗ (ред. от 03.07.2016) "Об обязательном экземпляре </a:t>
            </a:r>
            <a:r>
              <a:rPr lang="ru-RU" sz="1600" dirty="0" smtClean="0"/>
              <a:t>документов</a:t>
            </a:r>
          </a:p>
          <a:p>
            <a:pPr marL="273050"/>
            <a:endParaRPr lang="ru-RU" sz="1600" dirty="0"/>
          </a:p>
          <a:p>
            <a:pPr marL="273050"/>
            <a:r>
              <a:rPr lang="ru-RU" dirty="0"/>
              <a:t> </a:t>
            </a:r>
            <a:r>
              <a:rPr lang="ru-RU" b="1" dirty="0"/>
              <a:t>экземпляр печатного  издания  в электронной  форме </a:t>
            </a:r>
            <a:r>
              <a:rPr lang="ru-RU" b="1" dirty="0" smtClean="0"/>
              <a:t>–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электронная копия  </a:t>
            </a:r>
            <a:r>
              <a:rPr lang="ru-RU" dirty="0"/>
              <a:t>оригинал-макета, с которого осуществлялась печать документа, воспроизводящая информацию, содержащуюся в изданном документе (</a:t>
            </a:r>
            <a:r>
              <a:rPr lang="ru-RU" b="1" dirty="0"/>
              <a:t>печатном</a:t>
            </a:r>
            <a:r>
              <a:rPr lang="ru-RU" dirty="0"/>
              <a:t>  </a:t>
            </a:r>
            <a:r>
              <a:rPr lang="ru-RU" b="1" dirty="0"/>
              <a:t>издании</a:t>
            </a:r>
            <a:r>
              <a:rPr lang="ru-RU" dirty="0"/>
              <a:t> ), включая его текст, иллюстрации и все элементы </a:t>
            </a:r>
            <a:r>
              <a:rPr lang="ru-RU" dirty="0" smtClean="0"/>
              <a:t>оформления</a:t>
            </a:r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4769857"/>
            <a:ext cx="8208912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b="1" dirty="0" smtClean="0"/>
              <a:t>Эл. документ</a:t>
            </a:r>
            <a:r>
              <a:rPr lang="ru-RU" sz="2000" dirty="0" smtClean="0"/>
              <a:t> (электронного происхождения) не имеющий печатного аналога 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(от авторитетного изготовителя, имеющий выходные данные)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3598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794169"/>
            <a:ext cx="792088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ru-RU" b="1" dirty="0" smtClean="0"/>
              <a:t>Список документов, предназначенных для проведения их оцифровки </a:t>
            </a:r>
            <a:r>
              <a:rPr lang="ru-RU" dirty="0" smtClean="0"/>
              <a:t>(</a:t>
            </a:r>
            <a:r>
              <a:rPr lang="ru-RU" i="1" dirty="0" smtClean="0"/>
              <a:t>утверждается </a:t>
            </a:r>
            <a:r>
              <a:rPr lang="ru-RU" i="1" dirty="0"/>
              <a:t>директором </a:t>
            </a:r>
            <a:r>
              <a:rPr lang="ru-RU" i="1" dirty="0" smtClean="0"/>
              <a:t>библиотеки) 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ru-RU" b="1" i="1" dirty="0" smtClean="0"/>
              <a:t>Лицензионный договор </a:t>
            </a:r>
            <a:r>
              <a:rPr lang="ru-RU" i="1" dirty="0" smtClean="0"/>
              <a:t>с авторами, правообладателями, издателями </a:t>
            </a:r>
            <a:r>
              <a:rPr lang="en-US" dirty="0"/>
              <a:t>[</a:t>
            </a:r>
            <a:r>
              <a:rPr lang="ru-RU" dirty="0"/>
              <a:t>Статья </a:t>
            </a:r>
            <a:r>
              <a:rPr lang="ru-RU" dirty="0" smtClean="0"/>
              <a:t>1286 ГК </a:t>
            </a:r>
            <a:r>
              <a:rPr lang="ru-RU" dirty="0"/>
              <a:t>РФ</a:t>
            </a:r>
            <a:r>
              <a:rPr lang="en-US" dirty="0"/>
              <a:t>]</a:t>
            </a:r>
            <a:endParaRPr lang="ru-RU" dirty="0"/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ru-RU" b="1" i="1" dirty="0" smtClean="0"/>
              <a:t>Соглашение о сотрудничестве </a:t>
            </a:r>
            <a:r>
              <a:rPr lang="ru-RU" i="1" dirty="0" smtClean="0"/>
              <a:t>(предоставление экземпляра библиотекам утратившим произведение, восполнение лакун)</a:t>
            </a:r>
          </a:p>
          <a:p>
            <a:pPr marL="285750" indent="-285750">
              <a:spcAft>
                <a:spcPts val="1800"/>
              </a:spcAft>
              <a:buFont typeface="Wingdings" panose="05000000000000000000" pitchFamily="2" charset="2"/>
              <a:buChar char="q"/>
            </a:pPr>
            <a:r>
              <a:rPr lang="ru-RU" b="1" i="1" dirty="0" smtClean="0"/>
              <a:t>Плановые, отчетные и другие документы учреждения </a:t>
            </a:r>
            <a:br>
              <a:rPr lang="ru-RU" b="1" i="1" dirty="0" smtClean="0"/>
            </a:br>
            <a:r>
              <a:rPr lang="ru-RU" i="1" dirty="0" smtClean="0"/>
              <a:t>(для служебных произведений)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404664"/>
            <a:ext cx="8640960" cy="1646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150000"/>
              </a:lnSpc>
              <a:spcAft>
                <a:spcPts val="1200"/>
              </a:spcAft>
              <a:defRPr b="1"/>
            </a:lvl1pPr>
          </a:lstStyle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Печатный оригинал, оцифрованный библиотекой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Эл. копия оригинал-макет печатного издания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dirty="0" smtClean="0"/>
              <a:t>Эл</a:t>
            </a:r>
            <a:r>
              <a:rPr lang="ru-RU" dirty="0"/>
              <a:t>. документ, не имеющий печатного аналога </a:t>
            </a:r>
            <a:endParaRPr lang="ru-RU" b="0" dirty="0"/>
          </a:p>
        </p:txBody>
      </p:sp>
      <p:sp>
        <p:nvSpPr>
          <p:cNvPr id="7" name="TextBox 6"/>
          <p:cNvSpPr txBox="1"/>
          <p:nvPr/>
        </p:nvSpPr>
        <p:spPr>
          <a:xfrm>
            <a:off x="-72820" y="2204864"/>
            <a:ext cx="896703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Прием осуществляется на основании, таких документов как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115616" y="5949280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/>
              <a:t>Служебное произведение -произведение науки, литературы или искусства, созданное </a:t>
            </a:r>
            <a:r>
              <a:rPr lang="ru-RU" sz="1200" i="1" dirty="0" smtClean="0"/>
              <a:t>в </a:t>
            </a:r>
            <a:r>
              <a:rPr lang="ru-RU" sz="1200" i="1" dirty="0"/>
              <a:t>пределах установленных для работника (автора) трудовых обязанностей) </a:t>
            </a:r>
            <a:r>
              <a:rPr lang="en-US" sz="1200" dirty="0"/>
              <a:t>[</a:t>
            </a:r>
            <a:r>
              <a:rPr lang="ru-RU" sz="1200" dirty="0"/>
              <a:t>Статья </a:t>
            </a:r>
            <a:r>
              <a:rPr lang="ru-RU" sz="1200" dirty="0" smtClean="0"/>
              <a:t>1295 </a:t>
            </a:r>
            <a:r>
              <a:rPr lang="ru-RU" sz="1200" dirty="0"/>
              <a:t>ГК РФ</a:t>
            </a:r>
            <a:r>
              <a:rPr lang="en-US" sz="1200" dirty="0" smtClean="0"/>
              <a:t>]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92423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772816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опубликованные </a:t>
            </a:r>
            <a:r>
              <a:rPr lang="ru-RU" sz="2000" b="1" i="1" dirty="0" smtClean="0"/>
              <a:t>документы</a:t>
            </a:r>
            <a:r>
              <a:rPr lang="ru-RU" sz="2000" dirty="0" smtClean="0"/>
              <a:t>,</a:t>
            </a:r>
            <a:r>
              <a:rPr lang="en-US" sz="2000" dirty="0" smtClean="0"/>
              <a:t> </a:t>
            </a:r>
            <a:r>
              <a:rPr lang="ru-RU" sz="2000" dirty="0" smtClean="0"/>
              <a:t>изданные </a:t>
            </a:r>
            <a:r>
              <a:rPr lang="ru-RU" sz="2000" dirty="0"/>
              <a:t>на территории региона </a:t>
            </a:r>
            <a:r>
              <a:rPr lang="ru-RU" sz="2000" dirty="0" smtClean="0"/>
              <a:t>независимо </a:t>
            </a:r>
            <a:r>
              <a:rPr lang="ru-RU" sz="2000" dirty="0"/>
              <a:t>типа и вида издания, языка, времени и места издания;</a:t>
            </a:r>
          </a:p>
          <a:p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795358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/>
              <a:t>неопубликованные документы </a:t>
            </a:r>
            <a:r>
              <a:rPr lang="ru-RU" sz="2000" dirty="0"/>
              <a:t>(рукописи, коллекции фотографий, собрания </a:t>
            </a:r>
            <a:r>
              <a:rPr lang="ru-RU" sz="2000" dirty="0" err="1"/>
              <a:t>изоматериалов</a:t>
            </a:r>
            <a:r>
              <a:rPr lang="ru-RU" sz="2000" dirty="0"/>
              <a:t> и пр.), передаваемые в библиотеку </a:t>
            </a:r>
            <a:r>
              <a:rPr lang="ru-RU" sz="2000" dirty="0" smtClean="0"/>
              <a:t>частными </a:t>
            </a:r>
            <a:r>
              <a:rPr lang="ru-RU" sz="2000" dirty="0"/>
              <a:t>лицами или учреждениями.</a:t>
            </a:r>
          </a:p>
          <a:p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841936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В </a:t>
            </a:r>
            <a:r>
              <a:rPr lang="en-US" sz="2400" b="1" dirty="0" smtClean="0">
                <a:solidFill>
                  <a:srgbClr val="FF0000"/>
                </a:solidFill>
              </a:rPr>
              <a:t>[</a:t>
            </a:r>
            <a:r>
              <a:rPr lang="ru-RU" sz="2400" b="1" dirty="0" smtClean="0">
                <a:solidFill>
                  <a:srgbClr val="FF0000"/>
                </a:solidFill>
              </a:rPr>
              <a:t>цифровой</a:t>
            </a:r>
            <a:r>
              <a:rPr lang="en-US" sz="2400" b="1" dirty="0" smtClean="0">
                <a:solidFill>
                  <a:srgbClr val="FF0000"/>
                </a:solidFill>
              </a:rPr>
              <a:t>]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фонд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/>
              <a:t>включаются: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3637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Учет документов библиотечного фонда </a:t>
            </a:r>
            <a:r>
              <a:rPr lang="ru-RU" dirty="0" smtClean="0"/>
              <a:t>является </a:t>
            </a:r>
            <a:br>
              <a:rPr lang="ru-RU" dirty="0" smtClean="0"/>
            </a:br>
            <a:r>
              <a:rPr lang="ru-RU" dirty="0" smtClean="0"/>
              <a:t>основой отчетности и планирования деятельности библиотеки, </a:t>
            </a:r>
            <a:br>
              <a:rPr lang="ru-RU" dirty="0" smtClean="0"/>
            </a:br>
            <a:r>
              <a:rPr lang="ru-RU" dirty="0" smtClean="0"/>
              <a:t>способствует обеспечению его сохранности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484784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Основные требования, предъявляемые к учету:</a:t>
            </a:r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полнота и достоверность учетной информации;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оперативность;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документированное оформление каждого поступления в фонд и каждого выбытия из фонда;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/>
              <a:t>соответствие номенклатуры показателей учета фонда аналогичным показателям государственной библиотечной статистики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502595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Учету подлежат все документы </a:t>
            </a:r>
            <a:r>
              <a:rPr lang="ru-RU" dirty="0" smtClean="0"/>
              <a:t>(постоянного, длительного, временного хранения), поступающие в фонд библиотеки и выбывающие из фонда библиотеки, независимо от вида носителя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589659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/>
              <a:t>Приказ Министерства культуры РФ от 8 октября 2012 г. N 1077</a:t>
            </a:r>
            <a:br>
              <a:rPr lang="ru-RU" sz="1200" dirty="0"/>
            </a:br>
            <a:r>
              <a:rPr lang="ru-RU" sz="1200" dirty="0"/>
              <a:t>"Об утверждении Порядка учета документов, входящих в состав библиотечного фонда"</a:t>
            </a:r>
          </a:p>
        </p:txBody>
      </p:sp>
    </p:spTree>
    <p:extLst>
      <p:ext uri="{BB962C8B-B14F-4D97-AF65-F5344CB8AC3E}">
        <p14:creationId xmlns:p14="http://schemas.microsoft.com/office/powerpoint/2010/main" val="235638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/>
        </p:nvSpPr>
        <p:spPr>
          <a:xfrm>
            <a:off x="504825" y="169850"/>
            <a:ext cx="7286700" cy="57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Учет </a:t>
            </a:r>
            <a:r>
              <a:rPr lang="ru-RU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объектов, включаемых в цифровой фонд (ЭБ</a:t>
            </a:r>
            <a:r>
              <a:rPr lang="ru-RU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395536" y="908720"/>
            <a:ext cx="8162613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lvl="0">
              <a:spcBef>
                <a:spcPts val="0"/>
              </a:spcBef>
              <a:buNone/>
            </a:lvl1pPr>
          </a:lstStyle>
          <a:p>
            <a:r>
              <a:rPr lang="ru-RU" b="1" dirty="0">
                <a:sym typeface="Verdana"/>
              </a:rPr>
              <a:t>Учет документов ведется в регистрах </a:t>
            </a:r>
            <a:r>
              <a:rPr lang="ru-RU" dirty="0">
                <a:sym typeface="Verdana"/>
              </a:rPr>
              <a:t>индивидуального и суммарного учета в традиционном и (или) электронном виде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395536" y="3070916"/>
            <a:ext cx="8162613" cy="15102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>
              <a:defRPr lang="ru-RU"/>
            </a:defPPr>
            <a:lvl1pPr lvl="0">
              <a:spcBef>
                <a:spcPts val="0"/>
              </a:spcBef>
              <a:buNone/>
              <a:defRPr b="1"/>
            </a:lvl1pPr>
          </a:lstStyle>
          <a:p>
            <a:r>
              <a:rPr lang="ru-RU" dirty="0">
                <a:sym typeface="Verdana"/>
              </a:rPr>
              <a:t>Как один экземпляр и одно название учитывается </a:t>
            </a:r>
            <a:r>
              <a:rPr lang="ru-RU" b="0" dirty="0">
                <a:sym typeface="Verdana"/>
              </a:rPr>
              <a:t>каждый полнотекстовый электронный документ, имеющий самостоятельное заглавие. </a:t>
            </a:r>
          </a:p>
          <a:p>
            <a:r>
              <a:rPr lang="ru-RU" b="0" dirty="0">
                <a:sym typeface="Verdana"/>
              </a:rPr>
              <a:t>Как одна единица учитывается пополняемый и обновляемый электронный документ</a:t>
            </a:r>
            <a:r>
              <a:rPr lang="ru-RU" b="0" dirty="0" smtClean="0">
                <a:sym typeface="Verdana"/>
              </a:rPr>
              <a:t>. </a:t>
            </a:r>
            <a:r>
              <a:rPr lang="ru-RU" b="0" dirty="0"/>
              <a:t>Форматы одной и той же единицы контента учитываются </a:t>
            </a:r>
            <a:r>
              <a:rPr lang="ru-RU" b="0" dirty="0" smtClean="0"/>
              <a:t>отдельно</a:t>
            </a:r>
            <a:endParaRPr lang="ru-RU" b="0" dirty="0"/>
          </a:p>
          <a:p>
            <a:endParaRPr lang="ru-RU" b="0" dirty="0">
              <a:sym typeface="Verdana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600707" y="4941168"/>
            <a:ext cx="79574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/>
            </a:lvl1pPr>
          </a:lstStyle>
          <a:p>
            <a:r>
              <a:rPr lang="ru-RU" b="0" u="sng" dirty="0">
                <a:sym typeface="Verdana"/>
              </a:rPr>
              <a:t>Индивидуальный учет </a:t>
            </a:r>
            <a:r>
              <a:rPr lang="ru-RU" b="0" dirty="0">
                <a:sym typeface="Verdana"/>
              </a:rPr>
              <a:t>документов библиотечного фонда включает </a:t>
            </a:r>
            <a:r>
              <a:rPr lang="ru-RU" dirty="0">
                <a:sym typeface="Verdana"/>
              </a:rPr>
              <a:t>реквизиты, идентифицирующие каждый документ</a:t>
            </a:r>
            <a:r>
              <a:rPr lang="ru-RU" b="0" dirty="0">
                <a:sym typeface="Verdana"/>
              </a:rPr>
              <a:t> с указанием сведений о поступлении документа и о его выбытии из библиотечного фонда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8649" y="1844824"/>
            <a:ext cx="8029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Регистор</a:t>
            </a:r>
            <a:r>
              <a:rPr lang="ru-RU" b="1" dirty="0" smtClean="0"/>
              <a:t> учета </a:t>
            </a:r>
            <a:r>
              <a:rPr lang="ru-RU" dirty="0" smtClean="0"/>
              <a:t>– учетно-регистрационный документ (список, перечень, книга и т.п.), имеющий правовое значение. Содержит перечень основных показателей (индикаторов)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5896594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/>
              <a:t>Приказ Министерства культуры РФ от 8 октября 2012 г. N 1077</a:t>
            </a:r>
            <a:br>
              <a:rPr lang="ru-RU" sz="1200" dirty="0"/>
            </a:br>
            <a:r>
              <a:rPr lang="ru-RU" sz="1200" dirty="0"/>
              <a:t>"Об утверждении Порядка учета документов, входящих в состав библиотечного фонда"</a:t>
            </a:r>
          </a:p>
        </p:txBody>
      </p:sp>
    </p:spTree>
    <p:extLst>
      <p:ext uri="{BB962C8B-B14F-4D97-AF65-F5344CB8AC3E}">
        <p14:creationId xmlns:p14="http://schemas.microsoft.com/office/powerpoint/2010/main" val="4124736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3643</TotalTime>
  <Words>968</Words>
  <Application>Microsoft Office PowerPoint</Application>
  <PresentationFormat>Экран (4:3)</PresentationFormat>
  <Paragraphs>142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ЭБ</dc:title>
  <dc:creator>elib</dc:creator>
  <cp:lastModifiedBy>vtp</cp:lastModifiedBy>
  <cp:revision>281</cp:revision>
  <cp:lastPrinted>2018-04-25T03:57:21Z</cp:lastPrinted>
  <dcterms:created xsi:type="dcterms:W3CDTF">2018-02-13T06:17:50Z</dcterms:created>
  <dcterms:modified xsi:type="dcterms:W3CDTF">2020-06-25T07:45:44Z</dcterms:modified>
</cp:coreProperties>
</file>