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38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4CA15AFD-4983-47DD-9ED0-D3B27E5A096F}"/>
              </a:ext>
            </a:extLst>
          </p:cNvPr>
          <p:cNvGrpSpPr/>
          <p:nvPr/>
        </p:nvGrpSpPr>
        <p:grpSpPr>
          <a:xfrm>
            <a:off x="-1203532" y="-2817"/>
            <a:ext cx="10347533" cy="5146317"/>
            <a:chOff x="-1604709" y="-3756"/>
            <a:chExt cx="13796710" cy="6861756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xmlns="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Полилиния: фигура 14">
                <a:extLst>
                  <a:ext uri="{FF2B5EF4-FFF2-40B4-BE49-F238E27FC236}">
                    <a16:creationId xmlns:a16="http://schemas.microsoft.com/office/drawing/2014/main" xmlns="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6" name="Полилиния: фигура 15">
                <a:extLst>
                  <a:ext uri="{FF2B5EF4-FFF2-40B4-BE49-F238E27FC236}">
                    <a16:creationId xmlns:a16="http://schemas.microsoft.com/office/drawing/2014/main" xmlns="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7" name="Прямоугольный треугольник 16">
                <a:extLst>
                  <a:ext uri="{FF2B5EF4-FFF2-40B4-BE49-F238E27FC236}">
                    <a16:creationId xmlns:a16="http://schemas.microsoft.com/office/drawing/2014/main" xmlns="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8" name="Прямоугольный треугольник 17">
                <a:extLst>
                  <a:ext uri="{FF2B5EF4-FFF2-40B4-BE49-F238E27FC236}">
                    <a16:creationId xmlns:a16="http://schemas.microsoft.com/office/drawing/2014/main" xmlns="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9" name="Прямоугольный треугольник 18">
                <a:extLst>
                  <a:ext uri="{FF2B5EF4-FFF2-40B4-BE49-F238E27FC236}">
                    <a16:creationId xmlns:a16="http://schemas.microsoft.com/office/drawing/2014/main" xmlns="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20" name="Полилиния: Фигура 19">
                <a:extLst>
                  <a:ext uri="{FF2B5EF4-FFF2-40B4-BE49-F238E27FC236}">
                    <a16:creationId xmlns:a16="http://schemas.microsoft.com/office/drawing/2014/main" xmlns="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  <p:sp>
          <p:nvSpPr>
            <p:cNvPr id="9" name="Полилиния: Фигура 12">
              <a:extLst>
                <a:ext uri="{FF2B5EF4-FFF2-40B4-BE49-F238E27FC236}">
                  <a16:creationId xmlns:a16="http://schemas.microsoft.com/office/drawing/2014/main" xmlns="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11" name="Полилиния: Фигура 12">
              <a:extLst>
                <a:ext uri="{FF2B5EF4-FFF2-40B4-BE49-F238E27FC236}">
                  <a16:creationId xmlns:a16="http://schemas.microsoft.com/office/drawing/2014/main" xmlns="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xmlns="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Полилиния: Фигура 12">
                <a:extLst>
                  <a:ext uri="{FF2B5EF4-FFF2-40B4-BE49-F238E27FC236}">
                    <a16:creationId xmlns:a16="http://schemas.microsoft.com/office/drawing/2014/main" xmlns="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4" name="Полилиния: Фигура 12">
                <a:extLst>
                  <a:ext uri="{FF2B5EF4-FFF2-40B4-BE49-F238E27FC236}">
                    <a16:creationId xmlns:a16="http://schemas.microsoft.com/office/drawing/2014/main" xmlns="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71116" y="1796796"/>
            <a:ext cx="5308092" cy="93268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1116" y="2791206"/>
            <a:ext cx="5308092" cy="65151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тегория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0" name="Рисунок 8">
            <a:extLst>
              <a:ext uri="{FF2B5EF4-FFF2-40B4-BE49-F238E27FC236}">
                <a16:creationId xmlns:a16="http://schemas.microsoft.com/office/drawing/2014/main" xmlns="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3660" y="1572538"/>
            <a:ext cx="944629" cy="944629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Рисунок 8">
            <a:extLst>
              <a:ext uri="{FF2B5EF4-FFF2-40B4-BE49-F238E27FC236}">
                <a16:creationId xmlns:a16="http://schemas.microsoft.com/office/drawing/2014/main" xmlns="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16674" y="1572538"/>
            <a:ext cx="944629" cy="944629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2" name="Рисунок 8">
            <a:extLst>
              <a:ext uri="{FF2B5EF4-FFF2-40B4-BE49-F238E27FC236}">
                <a16:creationId xmlns:a16="http://schemas.microsoft.com/office/drawing/2014/main" xmlns="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99687" y="1572538"/>
            <a:ext cx="944629" cy="944629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3" name="Рисунок 8">
            <a:extLst>
              <a:ext uri="{FF2B5EF4-FFF2-40B4-BE49-F238E27FC236}">
                <a16:creationId xmlns:a16="http://schemas.microsoft.com/office/drawing/2014/main" xmlns="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82701" y="1572538"/>
            <a:ext cx="944629" cy="944629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4" name="Рисунок 8">
            <a:extLst>
              <a:ext uri="{FF2B5EF4-FFF2-40B4-BE49-F238E27FC236}">
                <a16:creationId xmlns:a16="http://schemas.microsoft.com/office/drawing/2014/main" xmlns="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65714" y="1572538"/>
            <a:ext cx="944629" cy="944629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6" name="Текст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9922" y="3180070"/>
            <a:ext cx="1332105" cy="109728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Текст 22">
            <a:extLst>
              <a:ext uri="{FF2B5EF4-FFF2-40B4-BE49-F238E27FC236}">
                <a16:creationId xmlns:a16="http://schemas.microsoft.com/office/drawing/2014/main" xmlns="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22935" y="3180070"/>
            <a:ext cx="1332105" cy="109728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8" name="Текст 22">
            <a:extLst>
              <a:ext uri="{FF2B5EF4-FFF2-40B4-BE49-F238E27FC236}">
                <a16:creationId xmlns:a16="http://schemas.microsoft.com/office/drawing/2014/main" xmlns="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905949" y="3180070"/>
            <a:ext cx="1332105" cy="109728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9" name="Текст 22">
            <a:extLst>
              <a:ext uri="{FF2B5EF4-FFF2-40B4-BE49-F238E27FC236}">
                <a16:creationId xmlns:a16="http://schemas.microsoft.com/office/drawing/2014/main" xmlns="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88962" y="3180070"/>
            <a:ext cx="1332105" cy="109728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0" name="Текст 22">
            <a:extLst>
              <a:ext uri="{FF2B5EF4-FFF2-40B4-BE49-F238E27FC236}">
                <a16:creationId xmlns:a16="http://schemas.microsoft.com/office/drawing/2014/main" xmlns="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71975" y="3180070"/>
            <a:ext cx="1332105" cy="109728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B4CB326-DA0E-488E-B236-7017E8438FBB}"/>
              </a:ext>
            </a:extLst>
          </p:cNvPr>
          <p:cNvCxnSpPr/>
          <p:nvPr/>
        </p:nvCxnSpPr>
        <p:spPr>
          <a:xfrm>
            <a:off x="931766" y="2868766"/>
            <a:ext cx="548416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9366B533-7212-4A36-9CE2-D6302E721F8F}"/>
              </a:ext>
            </a:extLst>
          </p:cNvPr>
          <p:cNvCxnSpPr/>
          <p:nvPr/>
        </p:nvCxnSpPr>
        <p:spPr>
          <a:xfrm>
            <a:off x="2614779" y="2868766"/>
            <a:ext cx="548416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AD7474CD-E230-4E14-8274-5E20F673F401}"/>
              </a:ext>
            </a:extLst>
          </p:cNvPr>
          <p:cNvCxnSpPr/>
          <p:nvPr/>
        </p:nvCxnSpPr>
        <p:spPr>
          <a:xfrm>
            <a:off x="4297793" y="2868766"/>
            <a:ext cx="548416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6BF71FCE-6F39-4D2F-82BE-7D9F1D2ED59F}"/>
              </a:ext>
            </a:extLst>
          </p:cNvPr>
          <p:cNvCxnSpPr/>
          <p:nvPr/>
        </p:nvCxnSpPr>
        <p:spPr>
          <a:xfrm>
            <a:off x="5980806" y="2868766"/>
            <a:ext cx="548416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AE97AC7A-17D9-4F42-9DD0-94FE4FC6BF19}"/>
              </a:ext>
            </a:extLst>
          </p:cNvPr>
          <p:cNvCxnSpPr/>
          <p:nvPr/>
        </p:nvCxnSpPr>
        <p:spPr>
          <a:xfrm>
            <a:off x="7663819" y="2868766"/>
            <a:ext cx="548416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ото и раздел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6570" y="3180070"/>
            <a:ext cx="2469980" cy="109728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014432"/>
            <a:ext cx="9144002" cy="171742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  <p:sp>
        <p:nvSpPr>
          <p:cNvPr id="36" name="Текст 22">
            <a:extLst>
              <a:ext uri="{FF2B5EF4-FFF2-40B4-BE49-F238E27FC236}">
                <a16:creationId xmlns:a16="http://schemas.microsoft.com/office/drawing/2014/main" xmlns="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3126" y="3180070"/>
            <a:ext cx="2469980" cy="109728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2">
            <a:extLst>
              <a:ext uri="{FF2B5EF4-FFF2-40B4-BE49-F238E27FC236}">
                <a16:creationId xmlns:a16="http://schemas.microsoft.com/office/drawing/2014/main" xmlns="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59683" y="3180070"/>
            <a:ext cx="2469980" cy="109728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отография и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6571" y="3180070"/>
            <a:ext cx="7051505" cy="109728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014432"/>
            <a:ext cx="9144002" cy="171742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82567" y="1083488"/>
            <a:ext cx="5661385" cy="343430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25" y="1083488"/>
            <a:ext cx="2523797" cy="343430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25" y="1083488"/>
            <a:ext cx="2523797" cy="343430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xmlns="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3218" y="1083488"/>
            <a:ext cx="5770733" cy="343430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4494CD2-CCDD-0248-96F8-741002C44255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Полилиния: фигура 9">
            <a:extLst>
              <a:ext uri="{FF2B5EF4-FFF2-40B4-BE49-F238E27FC236}">
                <a16:creationId xmlns:a16="http://schemas.microsoft.com/office/drawing/2014/main" xmlns="" id="{07077B00-C1EE-7241-B441-7814F92A7EDF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7">
            <a:extLst>
              <a:ext uri="{FF2B5EF4-FFF2-40B4-BE49-F238E27FC236}">
                <a16:creationId xmlns:a16="http://schemas.microsoft.com/office/drawing/2014/main" xmlns="" id="{3A1AEBC4-637E-F64C-9192-69AC4BB26D0C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1" name="Полилиния: фигура 11">
            <a:extLst>
              <a:ext uri="{FF2B5EF4-FFF2-40B4-BE49-F238E27FC236}">
                <a16:creationId xmlns:a16="http://schemas.microsoft.com/office/drawing/2014/main" xmlns="" id="{669A7039-C54C-8E46-9A8B-DDB2547D989C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2" name="Полилиния: Фигура 7">
            <a:extLst>
              <a:ext uri="{FF2B5EF4-FFF2-40B4-BE49-F238E27FC236}">
                <a16:creationId xmlns:a16="http://schemas.microsoft.com/office/drawing/2014/main" xmlns="" id="{4F173B32-87BB-9A40-8C91-4C1EED2B7ABF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4AC87F4E-12B5-1B42-AFD2-4DB39B7645C9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25" name="Полилиния: Фигура 15">
              <a:extLst>
                <a:ext uri="{FF2B5EF4-FFF2-40B4-BE49-F238E27FC236}">
                  <a16:creationId xmlns:a16="http://schemas.microsoft.com/office/drawing/2014/main" xmlns="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6" name="Полилиния: Фигура 16">
              <a:extLst>
                <a:ext uri="{FF2B5EF4-FFF2-40B4-BE49-F238E27FC236}">
                  <a16:creationId xmlns:a16="http://schemas.microsoft.com/office/drawing/2014/main" xmlns="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0" name="Полилиния: Фигура 23">
            <a:extLst>
              <a:ext uri="{FF2B5EF4-FFF2-40B4-BE49-F238E27FC236}">
                <a16:creationId xmlns:a16="http://schemas.microsoft.com/office/drawing/2014/main" xmlns="" id="{CBE3FDC9-67CB-FA42-B127-A36BFF4678BB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Номер слайда 4">
            <a:extLst>
              <a:ext uri="{FF2B5EF4-FFF2-40B4-BE49-F238E27FC236}">
                <a16:creationId xmlns:a16="http://schemas.microsoft.com/office/drawing/2014/main" xmlns="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пасибо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2223" y="0"/>
            <a:ext cx="9156224" cy="51435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000250" y="-2000251"/>
            <a:ext cx="5143500" cy="9144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000250" y="-2000251"/>
            <a:ext cx="5143500" cy="9144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A7FF9D7-8545-4547-AC77-A0421EEB9B99}"/>
              </a:ext>
            </a:extLst>
          </p:cNvPr>
          <p:cNvGrpSpPr/>
          <p:nvPr/>
        </p:nvGrpSpPr>
        <p:grpSpPr>
          <a:xfrm>
            <a:off x="0" y="0"/>
            <a:ext cx="5161475" cy="5144157"/>
            <a:chOff x="-5321" y="1096"/>
            <a:chExt cx="5924073" cy="5904197"/>
          </a:xfrm>
        </p:grpSpPr>
        <p:sp>
          <p:nvSpPr>
            <p:cNvPr id="17" name="Прямоугольный треугольник 16">
              <a:extLst>
                <a:ext uri="{FF2B5EF4-FFF2-40B4-BE49-F238E27FC236}">
                  <a16:creationId xmlns:a16="http://schemas.microsoft.com/office/drawing/2014/main" xmlns="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рямоугольный треугольник 17">
              <a:extLst>
                <a:ext uri="{FF2B5EF4-FFF2-40B4-BE49-F238E27FC236}">
                  <a16:creationId xmlns:a16="http://schemas.microsoft.com/office/drawing/2014/main" xmlns="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9" name="Прямоугольный треугольник 18">
              <a:extLst>
                <a:ext uri="{FF2B5EF4-FFF2-40B4-BE49-F238E27FC236}">
                  <a16:creationId xmlns:a16="http://schemas.microsoft.com/office/drawing/2014/main" xmlns="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12932" y="2105406"/>
            <a:ext cx="3709199" cy="93268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пасибо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2223" y="0"/>
            <a:ext cx="9156224" cy="51435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000250" y="-2000251"/>
            <a:ext cx="5143500" cy="9144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000250" y="-2000251"/>
            <a:ext cx="5143500" cy="9144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70182" y="2571750"/>
            <a:ext cx="3709199" cy="93268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C024DCDB-C6BF-455E-AAB8-EAF9DAB302A1}"/>
              </a:ext>
            </a:extLst>
          </p:cNvPr>
          <p:cNvSpPr/>
          <p:nvPr/>
        </p:nvSpPr>
        <p:spPr>
          <a:xfrm rot="13500000">
            <a:off x="-547423" y="-911892"/>
            <a:ext cx="4532641" cy="6320308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xmlns="" id="{26AFB47A-5D51-4F9C-B01B-977CE5E3C093}"/>
              </a:ext>
            </a:extLst>
          </p:cNvPr>
          <p:cNvSpPr/>
          <p:nvPr/>
        </p:nvSpPr>
        <p:spPr>
          <a:xfrm rot="13500000">
            <a:off x="-858923" y="-1592890"/>
            <a:ext cx="4532641" cy="675666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xmlns="" id="{6997A4FF-7390-4173-8ACD-6CF7145AACEC}"/>
              </a:ext>
            </a:extLst>
          </p:cNvPr>
          <p:cNvSpPr/>
          <p:nvPr/>
        </p:nvSpPr>
        <p:spPr>
          <a:xfrm rot="18900000" flipH="1">
            <a:off x="-2010864" y="-349469"/>
            <a:ext cx="6479339" cy="430482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2838D16-809E-4EB1-8C0C-0E63D8139112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01FEB333-94B4-4E53-9019-D584810903BB}"/>
              </a:ext>
            </a:extLst>
          </p:cNvPr>
          <p:cNvSpPr/>
          <p:nvPr/>
        </p:nvSpPr>
        <p:spPr>
          <a:xfrm>
            <a:off x="0" y="0"/>
            <a:ext cx="9144000" cy="5147059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xmlns="" id="{A59B9489-0CD9-4DB7-AC82-6E7867F91403}"/>
              </a:ext>
            </a:extLst>
          </p:cNvPr>
          <p:cNvSpPr/>
          <p:nvPr/>
        </p:nvSpPr>
        <p:spPr>
          <a:xfrm rot="16200000" flipV="1">
            <a:off x="1970105" y="-1970104"/>
            <a:ext cx="5147057" cy="9087265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рямоугольный треугольник 9">
            <a:extLst>
              <a:ext uri="{FF2B5EF4-FFF2-40B4-BE49-F238E27FC236}">
                <a16:creationId xmlns:a16="http://schemas.microsoft.com/office/drawing/2014/main" xmlns="" id="{A55D1C76-C591-4FA5-9780-87AB6B37C0FA}"/>
              </a:ext>
            </a:extLst>
          </p:cNvPr>
          <p:cNvSpPr/>
          <p:nvPr/>
        </p:nvSpPr>
        <p:spPr>
          <a:xfrm rot="5400000" flipV="1">
            <a:off x="4388257" y="-7986"/>
            <a:ext cx="4744616" cy="476059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xmlns="" id="{A7DC1D12-670F-4235-8791-FA8C2B330871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859569CF-FDAC-47C4-A0F5-296F7117C398}"/>
              </a:ext>
            </a:extLst>
          </p:cNvPr>
          <p:cNvSpPr/>
          <p:nvPr/>
        </p:nvSpPr>
        <p:spPr>
          <a:xfrm rot="2700000">
            <a:off x="7251739" y="1053295"/>
            <a:ext cx="3304611" cy="397442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xmlns="" id="{D68D0C72-2B2C-4C85-A091-157853C71784}"/>
              </a:ext>
            </a:extLst>
          </p:cNvPr>
          <p:cNvSpPr/>
          <p:nvPr/>
        </p:nvSpPr>
        <p:spPr>
          <a:xfrm rot="8100000" flipH="1">
            <a:off x="7187682" y="816073"/>
            <a:ext cx="3804135" cy="3632627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8E25334A-5FE3-4DDA-8D32-4796CCFCAA74}"/>
              </a:ext>
            </a:extLst>
          </p:cNvPr>
          <p:cNvSpPr/>
          <p:nvPr/>
        </p:nvSpPr>
        <p:spPr>
          <a:xfrm rot="2700000">
            <a:off x="8578939" y="4249315"/>
            <a:ext cx="658334" cy="1316667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18818DF1-D7FD-4C0F-875D-7A07E8F75C06}"/>
              </a:ext>
            </a:extLst>
          </p:cNvPr>
          <p:cNvSpPr/>
          <p:nvPr/>
        </p:nvSpPr>
        <p:spPr>
          <a:xfrm rot="8100000" flipH="1">
            <a:off x="7936700" y="4381057"/>
            <a:ext cx="1779261" cy="889631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8F9BB384-9E14-4CEA-82C1-21837229D3EF}"/>
              </a:ext>
            </a:extLst>
          </p:cNvPr>
          <p:cNvGrpSpPr/>
          <p:nvPr/>
        </p:nvGrpSpPr>
        <p:grpSpPr>
          <a:xfrm rot="16200000">
            <a:off x="323739" y="-688019"/>
            <a:ext cx="1149001" cy="1369847"/>
            <a:chOff x="10800164" y="7142066"/>
            <a:chExt cx="2775293" cy="3308724"/>
          </a:xfrm>
        </p:grpSpPr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олилиния: Фигура 17">
              <a:extLst>
                <a:ext uri="{FF2B5EF4-FFF2-40B4-BE49-F238E27FC236}">
                  <a16:creationId xmlns:a16="http://schemas.microsoft.com/office/drawing/2014/main" xmlns="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2772239B-C46D-4458-BB4B-DDB12FAB0172}"/>
              </a:ext>
            </a:extLst>
          </p:cNvPr>
          <p:cNvGrpSpPr/>
          <p:nvPr/>
        </p:nvGrpSpPr>
        <p:grpSpPr>
          <a:xfrm rot="16200000">
            <a:off x="1494645" y="-372908"/>
            <a:ext cx="613799" cy="739622"/>
            <a:chOff x="10945855" y="7317026"/>
            <a:chExt cx="2483924" cy="2993104"/>
          </a:xfrm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xmlns="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566160"/>
            <a:ext cx="5102352" cy="2743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Номер слайда 4">
            <a:extLst>
              <a:ext uri="{FF2B5EF4-FFF2-40B4-BE49-F238E27FC236}">
                <a16:creationId xmlns:a16="http://schemas.microsoft.com/office/drawing/2014/main" xmlns="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78" y="2914651"/>
            <a:ext cx="5836158" cy="64429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Дополнительный 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/>
        </p:nvSpPr>
        <p:spPr>
          <a:xfrm rot="16200000" flipV="1">
            <a:off x="2141822" y="-1855121"/>
            <a:ext cx="5147057" cy="8857300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/>
        </p:nvSpPr>
        <p:spPr>
          <a:xfrm rot="16200000" flipV="1">
            <a:off x="1970106" y="-1970104"/>
            <a:ext cx="5147057" cy="9087265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E9318B2B-E019-4078-9EF0-C9D6281AE31B}"/>
              </a:ext>
            </a:extLst>
          </p:cNvPr>
          <p:cNvGrpSpPr/>
          <p:nvPr/>
        </p:nvGrpSpPr>
        <p:grpSpPr>
          <a:xfrm>
            <a:off x="7332058" y="1543051"/>
            <a:ext cx="3310169" cy="2950833"/>
            <a:chOff x="9222437" y="1088097"/>
            <a:chExt cx="5433318" cy="4843502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</p:grp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xmlns="" id="{EE8F5B31-1523-46AE-9455-C33DFC1BDDE0}"/>
              </a:ext>
            </a:extLst>
          </p:cNvPr>
          <p:cNvSpPr/>
          <p:nvPr/>
        </p:nvSpPr>
        <p:spPr>
          <a:xfrm rot="2700000">
            <a:off x="8578939" y="4249315"/>
            <a:ext cx="658334" cy="1316667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:a16="http://schemas.microsoft.com/office/drawing/2014/main" xmlns="" id="{5D17048F-C2E1-4775-BC32-50BD6219F89D}"/>
              </a:ext>
            </a:extLst>
          </p:cNvPr>
          <p:cNvSpPr/>
          <p:nvPr/>
        </p:nvSpPr>
        <p:spPr>
          <a:xfrm rot="8100000" flipH="1">
            <a:off x="7936700" y="4381057"/>
            <a:ext cx="1779261" cy="889631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EAB002AA-4848-49C8-A834-036F860C79A3}"/>
              </a:ext>
            </a:extLst>
          </p:cNvPr>
          <p:cNvGrpSpPr/>
          <p:nvPr/>
        </p:nvGrpSpPr>
        <p:grpSpPr>
          <a:xfrm rot="16200000" flipH="1">
            <a:off x="7435280" y="4693496"/>
            <a:ext cx="789355" cy="907084"/>
            <a:chOff x="10800165" y="7142066"/>
            <a:chExt cx="2775293" cy="3189215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78" y="2914651"/>
            <a:ext cx="5836158" cy="64429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566160"/>
            <a:ext cx="5102352" cy="2743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Номер слайда 4">
            <a:extLst>
              <a:ext uri="{FF2B5EF4-FFF2-40B4-BE49-F238E27FC236}">
                <a16:creationId xmlns:a16="http://schemas.microsoft.com/office/drawing/2014/main" xmlns="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цита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/>
        </p:nvSpPr>
        <p:spPr>
          <a:xfrm rot="16200000" flipV="1">
            <a:off x="2141822" y="-1855121"/>
            <a:ext cx="5147057" cy="8857300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/>
        </p:nvSpPr>
        <p:spPr>
          <a:xfrm rot="16200000" flipV="1">
            <a:off x="1970106" y="-1970104"/>
            <a:ext cx="5147057" cy="9087265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ECB4C115-EFF9-405C-98BE-F4077B9730D0}"/>
              </a:ext>
            </a:extLst>
          </p:cNvPr>
          <p:cNvSpPr/>
          <p:nvPr/>
        </p:nvSpPr>
        <p:spPr>
          <a:xfrm>
            <a:off x="400049" y="685800"/>
            <a:ext cx="1458686" cy="14586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C9A300DD-BB54-44ED-A7E4-01CD41EC930F}"/>
              </a:ext>
            </a:extLst>
          </p:cNvPr>
          <p:cNvSpPr txBox="1">
            <a:spLocks/>
          </p:cNvSpPr>
          <p:nvPr/>
        </p:nvSpPr>
        <p:spPr>
          <a:xfrm>
            <a:off x="717745" y="692479"/>
            <a:ext cx="753836" cy="2144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ru-RU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"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049" y="2400301"/>
            <a:ext cx="5663293" cy="21444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Цитата</a:t>
            </a:r>
          </a:p>
        </p:txBody>
      </p:sp>
      <p:sp>
        <p:nvSpPr>
          <p:cNvPr id="19" name="Номер слайда 4">
            <a:extLst>
              <a:ext uri="{FF2B5EF4-FFF2-40B4-BE49-F238E27FC236}">
                <a16:creationId xmlns:a16="http://schemas.microsoft.com/office/drawing/2014/main" xmlns="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+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6" y="1219039"/>
            <a:ext cx="5038725" cy="3069932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24" y="1369218"/>
            <a:ext cx="8411426" cy="326350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xmlns="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75" y="1260872"/>
            <a:ext cx="3868340" cy="617934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6" name="Текст 4">
            <a:extLst>
              <a:ext uri="{FF2B5EF4-FFF2-40B4-BE49-F238E27FC236}">
                <a16:creationId xmlns:a16="http://schemas.microsoft.com/office/drawing/2014/main" xmlns="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75609" y="1260872"/>
            <a:ext cx="3868341" cy="617934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Объект 3">
            <a:extLst>
              <a:ext uri="{FF2B5EF4-FFF2-40B4-BE49-F238E27FC236}">
                <a16:creationId xmlns:a16="http://schemas.microsoft.com/office/drawing/2014/main" xmlns="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375" y="1878806"/>
            <a:ext cx="3868340" cy="2763441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8" name="Объект 5">
            <a:extLst>
              <a:ext uri="{FF2B5EF4-FFF2-40B4-BE49-F238E27FC236}">
                <a16:creationId xmlns:a16="http://schemas.microsoft.com/office/drawing/2014/main" xmlns="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56560" y="1878806"/>
            <a:ext cx="3887391" cy="2763441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типа содержимого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/>
        </p:nvSpPr>
        <p:spPr>
          <a:xfrm>
            <a:off x="1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2524" y="1138286"/>
            <a:ext cx="3888328" cy="3494436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1" name="Объект 3">
            <a:extLst>
              <a:ext uri="{FF2B5EF4-FFF2-40B4-BE49-F238E27FC236}">
                <a16:creationId xmlns:a16="http://schemas.microsoft.com/office/drawing/2014/main" xmlns="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5623" y="1138286"/>
            <a:ext cx="3888328" cy="3494436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81153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81153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34375" y="4767264"/>
            <a:ext cx="495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CDDDB7D-9189-9548-A2B9-81DC62C3C1A3}"/>
              </a:ext>
            </a:extLst>
          </p:cNvPr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7" name="Полилиния: Фигура 9">
            <a:extLst>
              <a:ext uri="{FF2B5EF4-FFF2-40B4-BE49-F238E27FC236}">
                <a16:creationId xmlns:a16="http://schemas.microsoft.com/office/drawing/2014/main" xmlns="" id="{096D8877-6B4A-4540-8927-767DD7401718}"/>
              </a:ext>
            </a:extLst>
          </p:cNvPr>
          <p:cNvSpPr/>
          <p:nvPr/>
        </p:nvSpPr>
        <p:spPr>
          <a:xfrm>
            <a:off x="1" y="1"/>
            <a:ext cx="9144001" cy="51434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17">
            <a:extLst>
              <a:ext uri="{FF2B5EF4-FFF2-40B4-BE49-F238E27FC236}">
                <a16:creationId xmlns:a16="http://schemas.microsoft.com/office/drawing/2014/main" xmlns="" id="{5AF2E123-FE0F-8541-8E36-5030C450AA7E}"/>
              </a:ext>
            </a:extLst>
          </p:cNvPr>
          <p:cNvSpPr/>
          <p:nvPr/>
        </p:nvSpPr>
        <p:spPr>
          <a:xfrm rot="16200000" flipV="1">
            <a:off x="2223607" y="-1773334"/>
            <a:ext cx="5147058" cy="869372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11">
            <a:extLst>
              <a:ext uri="{FF2B5EF4-FFF2-40B4-BE49-F238E27FC236}">
                <a16:creationId xmlns:a16="http://schemas.microsoft.com/office/drawing/2014/main" xmlns="" id="{E5519D99-3B68-924A-9CD0-14B911711CA8}"/>
              </a:ext>
            </a:extLst>
          </p:cNvPr>
          <p:cNvSpPr/>
          <p:nvPr/>
        </p:nvSpPr>
        <p:spPr>
          <a:xfrm rot="16200000" flipV="1">
            <a:off x="1998472" y="-2002029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7">
            <a:extLst>
              <a:ext uri="{FF2B5EF4-FFF2-40B4-BE49-F238E27FC236}">
                <a16:creationId xmlns:a16="http://schemas.microsoft.com/office/drawing/2014/main" xmlns="" id="{A09E21A9-FBEF-144C-A152-FE484F3C55C1}"/>
              </a:ext>
            </a:extLst>
          </p:cNvPr>
          <p:cNvSpPr/>
          <p:nvPr/>
        </p:nvSpPr>
        <p:spPr>
          <a:xfrm rot="16200000" flipV="1">
            <a:off x="1998472" y="-2002029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0C7F2CB-A8CE-1545-A08D-93592C4BAEEA}"/>
              </a:ext>
            </a:extLst>
          </p:cNvPr>
          <p:cNvSpPr txBox="1">
            <a:spLocks/>
          </p:cNvSpPr>
          <p:nvPr/>
        </p:nvSpPr>
        <p:spPr>
          <a:xfrm>
            <a:off x="333376" y="407195"/>
            <a:ext cx="8410575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ru-RU" noProof="0">
                <a:latin typeface="+mj-lt"/>
              </a:rPr>
              <a:t>Образец заголовка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068FCE4-1B47-3C4B-B091-013120A97D09}"/>
              </a:ext>
            </a:extLst>
          </p:cNvPr>
          <p:cNvGrpSpPr/>
          <p:nvPr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3" name="Полилиния: Фигура 15">
              <a:extLst>
                <a:ext uri="{FF2B5EF4-FFF2-40B4-BE49-F238E27FC236}">
                  <a16:creationId xmlns:a16="http://schemas.microsoft.com/office/drawing/2014/main" xmlns="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олилиния: Фигура 16">
              <a:extLst>
                <a:ext uri="{FF2B5EF4-FFF2-40B4-BE49-F238E27FC236}">
                  <a16:creationId xmlns:a16="http://schemas.microsoft.com/office/drawing/2014/main" xmlns="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BE1E08A0-195D-694F-947B-986A76FBB93E}"/>
              </a:ext>
            </a:extLst>
          </p:cNvPr>
          <p:cNvGrpSpPr/>
          <p:nvPr/>
        </p:nvGrpSpPr>
        <p:grpSpPr>
          <a:xfrm>
            <a:off x="-1" y="1018057"/>
            <a:ext cx="9144001" cy="3634740"/>
            <a:chOff x="-1" y="1357409"/>
            <a:chExt cx="12192001" cy="4917518"/>
          </a:xfrm>
        </p:grpSpPr>
        <p:sp>
          <p:nvSpPr>
            <p:cNvPr id="16" name="Прямоугольник: Усеченный угол 18">
              <a:extLst>
                <a:ext uri="{FF2B5EF4-FFF2-40B4-BE49-F238E27FC236}">
                  <a16:creationId xmlns:a16="http://schemas.microsoft.com/office/drawing/2014/main" xmlns="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17" name="Прямоугольник: Усеченный угол 2">
              <a:extLst>
                <a:ext uri="{FF2B5EF4-FFF2-40B4-BE49-F238E27FC236}">
                  <a16:creationId xmlns:a16="http://schemas.microsoft.com/office/drawing/2014/main" xmlns="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8" name="Полилиния: Фигура 23">
            <a:extLst>
              <a:ext uri="{FF2B5EF4-FFF2-40B4-BE49-F238E27FC236}">
                <a16:creationId xmlns:a16="http://schemas.microsoft.com/office/drawing/2014/main" xmlns="" id="{A587DEFD-D470-4142-8E0D-A71DDB147C92}"/>
              </a:ext>
            </a:extLst>
          </p:cNvPr>
          <p:cNvSpPr/>
          <p:nvPr/>
        </p:nvSpPr>
        <p:spPr>
          <a:xfrm flipH="1">
            <a:off x="8086726" y="4086224"/>
            <a:ext cx="1057275" cy="1057277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Номер слайда 4">
            <a:extLst>
              <a:ext uri="{FF2B5EF4-FFF2-40B4-BE49-F238E27FC236}">
                <a16:creationId xmlns:a16="http://schemas.microsoft.com/office/drawing/2014/main" xmlns="" id="{7D9BF857-7910-734D-A217-5E3344220AA2}"/>
              </a:ext>
            </a:extLst>
          </p:cNvPr>
          <p:cNvSpPr txBox="1">
            <a:spLocks/>
          </p:cNvSpPr>
          <p:nvPr/>
        </p:nvSpPr>
        <p:spPr>
          <a:xfrm>
            <a:off x="8439150" y="4736307"/>
            <a:ext cx="304800" cy="273844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6711" y="1275606"/>
            <a:ext cx="7740352" cy="1591035"/>
          </a:xfrm>
        </p:spPr>
        <p:txBody>
          <a:bodyPr/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Century Gothic" panose="020B0502020202020204" pitchFamily="34" charset="0"/>
                <a:ea typeface="BatangChe" panose="02030609000101010101" pitchFamily="49" charset="-127"/>
              </a:rPr>
              <a:t>«ЗНАТОКИ ПО-ТОМСКИ»</a:t>
            </a:r>
            <a:endParaRPr lang="ru-RU" sz="4800" i="1" dirty="0">
              <a:solidFill>
                <a:srgbClr val="FFC000"/>
              </a:solidFill>
              <a:latin typeface="Century Gothic" panose="020B0502020202020204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68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Задание </a:t>
            </a:r>
            <a:r>
              <a:rPr lang="ru-RU" b="0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1059582"/>
            <a:ext cx="8411426" cy="39604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100" i="1" dirty="0">
                <a:latin typeface="Cambria" panose="02040503050406030204" pitchFamily="18" charset="0"/>
              </a:rPr>
              <a:t>Супруги Михаил и Анна решили развестись и начали делить имущество в суде. Анна настаивала на разделе второй квартиры, которую Михаил унаследовал по завещанию своей матери, говоря, что эта собственность появилась в период совместного проживания супругов. Михаил указывал, что наследником этой квартиры по завещанию был только он</a:t>
            </a:r>
            <a:r>
              <a:rPr lang="ru-RU" sz="3100" i="1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Вопрос:</a:t>
            </a:r>
          </a:p>
          <a:p>
            <a:r>
              <a:rPr lang="ru-RU" dirty="0">
                <a:solidFill>
                  <a:srgbClr val="FFFF00"/>
                </a:solidFill>
              </a:rPr>
              <a:t>Какое решение примет суд?</a:t>
            </a:r>
          </a:p>
          <a:p>
            <a:r>
              <a:rPr lang="ru-RU" dirty="0">
                <a:solidFill>
                  <a:srgbClr val="FFFF00"/>
                </a:solidFill>
              </a:rPr>
              <a:t>Какой Кодекс применяется в решении подобных споров</a:t>
            </a:r>
            <a:r>
              <a:rPr lang="ru-RU" dirty="0" smtClean="0">
                <a:solidFill>
                  <a:srgbClr val="FFFF00"/>
                </a:solidFill>
              </a:rPr>
              <a:t>?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Ответ: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Суд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оставит квартиру Михаилу</a:t>
            </a:r>
            <a:r>
              <a:rPr lang="ru-RU" dirty="0"/>
              <a:t>, т. к. в соответствии с ч. 1 ст. 36 Семейного Кодекса РФ имущество, полученное одним из супругов во время брака в порядке наследования, считается его </a:t>
            </a:r>
            <a:r>
              <a:rPr lang="ru-RU" dirty="0" smtClean="0"/>
              <a:t>собственностью</a:t>
            </a:r>
            <a:endParaRPr lang="ru-RU" dirty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Семейный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Кодекс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97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37" y="195486"/>
            <a:ext cx="8410575" cy="535531"/>
          </a:xfrm>
        </p:spPr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Задание 3. Кроссворд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5" name="Picture 1" descr="C:\Users\useradmin\Downloads\krosv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35" y="987574"/>
            <a:ext cx="5904656" cy="38648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04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Ответ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горизонтали</a:t>
            </a:r>
            <a:r>
              <a:rPr lang="ru-RU" b="1" dirty="0"/>
              <a:t>:</a:t>
            </a:r>
            <a:r>
              <a:rPr lang="ru-RU" dirty="0"/>
              <a:t> 1. вече 2. аксиология 6. партия 8. интуиция 10. Радищев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 вертикали</a:t>
            </a:r>
            <a:r>
              <a:rPr lang="ru-RU" b="1" dirty="0"/>
              <a:t>: </a:t>
            </a:r>
            <a:r>
              <a:rPr lang="ru-RU" dirty="0"/>
              <a:t>3. меритократия 4. аномия 5. Сенат 7. атеист 9. Тагор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39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410575" cy="108012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ИСТОРИЯ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>Задание 1. </a:t>
            </a:r>
            <a:r>
              <a:rPr lang="ru-RU" sz="2800" dirty="0"/>
              <a:t>Вопросы с вариантом </a:t>
            </a:r>
            <a:r>
              <a:rPr lang="ru-RU" sz="2800" dirty="0" smtClean="0"/>
              <a:t>ответа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287" y="1707654"/>
            <a:ext cx="8411426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Какой древнерусский город располагался на территории современной Ярославской области</a:t>
            </a:r>
            <a:r>
              <a:rPr lang="ru-RU" sz="2400" i="1" dirty="0" smtClean="0"/>
              <a:t>?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err="1" smtClean="0"/>
              <a:t>Жижец</a:t>
            </a:r>
            <a:endParaRPr lang="ru-RU" sz="2400" dirty="0"/>
          </a:p>
          <a:p>
            <a:r>
              <a:rPr lang="ru-RU" sz="2400" dirty="0" smtClean="0"/>
              <a:t>Углич </a:t>
            </a:r>
            <a:endParaRPr lang="ru-RU" sz="2400" dirty="0"/>
          </a:p>
          <a:p>
            <a:r>
              <a:rPr lang="ru-RU" sz="2400" dirty="0" smtClean="0"/>
              <a:t>Зарайск </a:t>
            </a:r>
            <a:endParaRPr lang="ru-RU" sz="2400" dirty="0"/>
          </a:p>
          <a:p>
            <a:r>
              <a:rPr lang="ru-RU" sz="2400" dirty="0" smtClean="0"/>
              <a:t>Олонец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967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5" y="339502"/>
            <a:ext cx="8410575" cy="535531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Ответ: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C000"/>
                </a:solidFill>
              </a:rPr>
              <a:t>Углич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административный </a:t>
            </a:r>
            <a:r>
              <a:rPr lang="ru-RU" i="1" dirty="0"/>
              <a:t>центр 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Угличского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/>
              <a:t>района Ярославской области, в XIII—XVI вв. центр </a:t>
            </a:r>
            <a:r>
              <a:rPr lang="ru-RU" i="1" dirty="0" err="1"/>
              <a:t>Углицкого</a:t>
            </a:r>
            <a:r>
              <a:rPr lang="ru-RU" i="1" dirty="0"/>
              <a:t> </a:t>
            </a:r>
            <a:r>
              <a:rPr lang="ru-RU" i="1" dirty="0" smtClean="0"/>
              <a:t>княжества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0578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Какой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придворный чин </a:t>
            </a:r>
            <a:r>
              <a:rPr lang="ru-RU" i="1" dirty="0"/>
              <a:t>должен был следить за царскими лошадьми</a:t>
            </a:r>
            <a:r>
              <a:rPr lang="ru-RU" i="1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Ловчий </a:t>
            </a:r>
            <a:endParaRPr lang="ru-RU" dirty="0"/>
          </a:p>
          <a:p>
            <a:r>
              <a:rPr lang="ru-RU" dirty="0" smtClean="0"/>
              <a:t>Кравчий</a:t>
            </a:r>
            <a:endParaRPr lang="ru-RU" dirty="0"/>
          </a:p>
          <a:p>
            <a:r>
              <a:rPr lang="ru-RU" dirty="0" smtClean="0"/>
              <a:t>Ясельничий </a:t>
            </a:r>
            <a:endParaRPr lang="ru-RU" dirty="0"/>
          </a:p>
          <a:p>
            <a:r>
              <a:rPr lang="ru-RU" dirty="0" smtClean="0"/>
              <a:t>Лошадиный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593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Ответ: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C000"/>
                </a:solidFill>
              </a:rPr>
              <a:t>Ясельничий 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придворный </a:t>
            </a:r>
            <a:r>
              <a:rPr lang="ru-RU" i="1" dirty="0"/>
              <a:t>чин и должность в дворцовом хозяйстве и государственном управлении XV - XVII в., в XV – XVII </a:t>
            </a:r>
            <a:r>
              <a:rPr lang="ru-RU" i="1" dirty="0" smtClean="0"/>
              <a:t>в. – помощник</a:t>
            </a:r>
            <a:r>
              <a:rPr lang="ru-RU" i="1" dirty="0"/>
              <a:t> </a:t>
            </a:r>
            <a:r>
              <a:rPr lang="ru-RU" i="1" dirty="0" smtClean="0"/>
              <a:t>конюшего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2578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287" y="1275606"/>
            <a:ext cx="8411426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Это растение </a:t>
            </a:r>
            <a:r>
              <a:rPr lang="ru-RU" i="1" dirty="0"/>
              <a:t>в Древней Руси добавляли в хлеб и употребляли в пищу во время </a:t>
            </a:r>
            <a:r>
              <a:rPr lang="ru-RU" i="1" dirty="0" smtClean="0"/>
              <a:t>голода.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Одуванчик </a:t>
            </a:r>
            <a:endParaRPr lang="ru-RU" dirty="0"/>
          </a:p>
          <a:p>
            <a:r>
              <a:rPr lang="ru-RU" dirty="0" smtClean="0"/>
              <a:t>Чистотел </a:t>
            </a:r>
            <a:endParaRPr lang="ru-RU" dirty="0"/>
          </a:p>
          <a:p>
            <a:r>
              <a:rPr lang="ru-RU" dirty="0" smtClean="0"/>
              <a:t>Полынь </a:t>
            </a:r>
            <a:endParaRPr lang="ru-RU" dirty="0"/>
          </a:p>
          <a:p>
            <a:r>
              <a:rPr lang="ru-RU" dirty="0" smtClean="0"/>
              <a:t>Лебеда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974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Ответ: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1059582"/>
            <a:ext cx="8411426" cy="35731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C000"/>
                </a:solidFill>
              </a:rPr>
              <a:t>Лебеда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основным </a:t>
            </a:r>
            <a:r>
              <a:rPr lang="ru-RU" i="1" dirty="0"/>
              <a:t>продуктом питания для крестьян был ржаной хлеб. </a:t>
            </a:r>
            <a:r>
              <a:rPr lang="ru-RU" i="1" dirty="0" smtClean="0"/>
              <a:t>Если </a:t>
            </a:r>
            <a:r>
              <a:rPr lang="ru-RU" i="1" dirty="0"/>
              <a:t>предыдущий год был неурожайный, весной запасы зерна </a:t>
            </a:r>
            <a:r>
              <a:rPr lang="ru-RU" i="1" dirty="0" smtClean="0"/>
              <a:t>иссякали, </a:t>
            </a:r>
            <a:r>
              <a:rPr lang="ru-RU" i="1" dirty="0"/>
              <a:t>и в хлеб добавляли «для веса» всё, что </a:t>
            </a:r>
            <a:r>
              <a:rPr lang="ru-RU" i="1" dirty="0" smtClean="0"/>
              <a:t>попадалось </a:t>
            </a:r>
            <a:r>
              <a:rPr lang="ru-RU" i="1" dirty="0"/>
              <a:t>под руку. Под руку, как правило, попадалась широко </a:t>
            </a:r>
            <a:r>
              <a:rPr lang="ru-RU" i="1" dirty="0" smtClean="0"/>
              <a:t>распространенная </a:t>
            </a:r>
            <a:r>
              <a:rPr lang="ru-RU" i="1" dirty="0"/>
              <a:t>съедобная трава </a:t>
            </a:r>
            <a:r>
              <a:rPr lang="ru-RU" i="1" dirty="0" smtClean="0"/>
              <a:t>лебеда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8176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5" y="123478"/>
            <a:ext cx="8410575" cy="978729"/>
          </a:xfrm>
        </p:spPr>
        <p:txBody>
          <a:bodyPr/>
          <a:lstStyle/>
          <a:p>
            <a:r>
              <a:rPr lang="ru-RU" b="0" dirty="0">
                <a:solidFill>
                  <a:schemeClr val="accent6">
                    <a:lumMod val="75000"/>
                  </a:schemeClr>
                </a:solidFill>
              </a:rPr>
              <a:t>РУССКИЙ ЯЗЫК</a:t>
            </a:r>
            <a:br>
              <a:rPr lang="ru-RU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0" dirty="0">
                <a:solidFill>
                  <a:srgbClr val="FFFF00"/>
                </a:solidFill>
              </a:rPr>
              <a:t>Задание </a:t>
            </a:r>
            <a:r>
              <a:rPr lang="ru-RU" b="0" dirty="0" smtClean="0">
                <a:solidFill>
                  <a:srgbClr val="FFFF00"/>
                </a:solidFill>
              </a:rPr>
              <a:t>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/>
              <a:t>Оформите почтовое отправление, указав верно, кому оно адресовано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Паоло </a:t>
            </a:r>
            <a:r>
              <a:rPr lang="ru-RU" dirty="0"/>
              <a:t>Коэльо</a:t>
            </a:r>
          </a:p>
          <a:p>
            <a:r>
              <a:rPr lang="ru-RU" dirty="0" err="1" smtClean="0"/>
              <a:t>Мирей</a:t>
            </a:r>
            <a:r>
              <a:rPr lang="ru-RU" dirty="0" smtClean="0"/>
              <a:t> </a:t>
            </a:r>
            <a:r>
              <a:rPr lang="ru-RU" dirty="0" err="1"/>
              <a:t>Матье</a:t>
            </a:r>
            <a:endParaRPr lang="ru-RU" dirty="0"/>
          </a:p>
          <a:p>
            <a:r>
              <a:rPr lang="ru-RU" dirty="0" smtClean="0"/>
              <a:t>Антон </a:t>
            </a:r>
            <a:r>
              <a:rPr lang="ru-RU" dirty="0" err="1"/>
              <a:t>Сквозник-Дмухановский</a:t>
            </a:r>
            <a:endParaRPr lang="ru-RU" dirty="0"/>
          </a:p>
          <a:p>
            <a:r>
              <a:rPr lang="ru-RU" dirty="0" smtClean="0"/>
              <a:t>Ирина </a:t>
            </a:r>
            <a:r>
              <a:rPr lang="ru-RU" dirty="0" err="1"/>
              <a:t>Уба</a:t>
            </a:r>
            <a:endParaRPr lang="ru-RU" dirty="0"/>
          </a:p>
          <a:p>
            <a:r>
              <a:rPr lang="ru-RU" dirty="0" err="1" smtClean="0"/>
              <a:t>Акира</a:t>
            </a:r>
            <a:r>
              <a:rPr lang="ru-RU" dirty="0" smtClean="0"/>
              <a:t> </a:t>
            </a:r>
            <a:r>
              <a:rPr lang="ru-RU" dirty="0"/>
              <a:t>Куросава</a:t>
            </a:r>
          </a:p>
          <a:p>
            <a:r>
              <a:rPr lang="ru-RU" dirty="0" smtClean="0"/>
              <a:t>Стас </a:t>
            </a:r>
            <a:r>
              <a:rPr lang="ru-RU" dirty="0"/>
              <a:t>Рерих.</a:t>
            </a:r>
          </a:p>
        </p:txBody>
      </p:sp>
    </p:spTree>
    <p:extLst>
      <p:ext uri="{BB962C8B-B14F-4D97-AF65-F5344CB8AC3E}">
        <p14:creationId xmlns:p14="http://schemas.microsoft.com/office/powerpoint/2010/main" val="276045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/>
              <a:t>Задание 2. </a:t>
            </a:r>
            <a:r>
              <a:rPr lang="ru-RU" dirty="0">
                <a:solidFill>
                  <a:srgbClr val="FFFF00"/>
                </a:solidFill>
              </a:rPr>
              <a:t>Вопрос к </a:t>
            </a:r>
            <a:r>
              <a:rPr lang="ru-RU" dirty="0" smtClean="0">
                <a:solidFill>
                  <a:srgbClr val="FFFF00"/>
                </a:solidFill>
              </a:rPr>
              <a:t>картинке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9582"/>
            <a:ext cx="5976664" cy="3573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Вопросы к </a:t>
            </a:r>
            <a:r>
              <a:rPr lang="ru-RU" sz="2400" b="1" dirty="0" smtClean="0"/>
              <a:t>картинке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Назовите </a:t>
            </a:r>
            <a:r>
              <a:rPr lang="ru-RU" sz="2400" i="1" dirty="0"/>
              <a:t>двух главных действующих лиц на картине?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У </a:t>
            </a:r>
            <a:r>
              <a:rPr lang="ru-RU" sz="2400" i="1" dirty="0"/>
              <a:t>какой крепости состоялась встреча?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В </a:t>
            </a:r>
            <a:r>
              <a:rPr lang="ru-RU" sz="2400" i="1" dirty="0"/>
              <a:t>каком году произошло это событие? </a:t>
            </a:r>
          </a:p>
          <a:p>
            <a:endParaRPr lang="ru-RU" dirty="0"/>
          </a:p>
        </p:txBody>
      </p:sp>
      <p:pic>
        <p:nvPicPr>
          <p:cNvPr id="4" name="Рисунок 3" descr="C:\Users\PRLIBADMIN\Documents\Президентская библиотека\2021 год\мероприятия\Олимпиада ПБ\картинка к вопроса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03598"/>
            <a:ext cx="3024336" cy="3151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148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Ответ: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1369218"/>
            <a:ext cx="8411426" cy="365080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нязь </a:t>
            </a:r>
            <a:r>
              <a:rPr lang="ru-RU" dirty="0"/>
              <a:t>Святослав Игоревич и император Иоанн </a:t>
            </a:r>
            <a:r>
              <a:rPr lang="ru-RU" dirty="0" err="1"/>
              <a:t>Цимисхий</a:t>
            </a:r>
            <a:r>
              <a:rPr lang="ru-RU" dirty="0"/>
              <a:t> 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ru-RU" dirty="0" err="1" smtClean="0"/>
              <a:t>Доростол</a:t>
            </a:r>
            <a:endParaRPr lang="ru-RU" dirty="0"/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ru-RU" dirty="0" smtClean="0"/>
              <a:t>971 </a:t>
            </a:r>
            <a:r>
              <a:rPr lang="ru-RU" dirty="0"/>
              <a:t>г.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9825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/>
              <a:t>Задание 3. </a:t>
            </a:r>
            <a:r>
              <a:rPr lang="ru-RU" dirty="0">
                <a:solidFill>
                  <a:srgbClr val="FFFF00"/>
                </a:solidFill>
              </a:rPr>
              <a:t>Работа с </a:t>
            </a:r>
            <a:r>
              <a:rPr lang="ru-RU" dirty="0" smtClean="0">
                <a:solidFill>
                  <a:srgbClr val="FFFF00"/>
                </a:solidFill>
              </a:rPr>
              <a:t>текстом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287" y="1203598"/>
            <a:ext cx="8411426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i="1" dirty="0"/>
              <a:t>Прочтите фрагмент исторического источника и ответьте на вопросы</a:t>
            </a:r>
            <a:r>
              <a:rPr lang="ru-RU" sz="2400" i="1" dirty="0" smtClean="0"/>
              <a:t>.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dirty="0" smtClean="0"/>
              <a:t>Вставьте </a:t>
            </a:r>
            <a:r>
              <a:rPr lang="ru-RU" dirty="0"/>
              <a:t>пропущенные слова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А </a:t>
            </a:r>
            <a:r>
              <a:rPr lang="ru-RU" dirty="0"/>
              <a:t>- название символа царской власти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Б </a:t>
            </a:r>
            <a:r>
              <a:rPr lang="ru-RU" dirty="0"/>
              <a:t>– название символа царской власти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 </a:t>
            </a:r>
            <a:r>
              <a:rPr lang="ru-RU" dirty="0"/>
              <a:t>Какая церемония проводилась во дворце?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 </a:t>
            </a:r>
            <a:r>
              <a:rPr lang="ru-RU" dirty="0"/>
              <a:t>Назовите имя царя.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118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Ответ: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9582"/>
            <a:ext cx="8411426" cy="3645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dirty="0" smtClean="0"/>
              <a:t>Пропущенные </a:t>
            </a:r>
            <a:r>
              <a:rPr lang="ru-RU" dirty="0"/>
              <a:t>слова: 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А – скипетр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Б </a:t>
            </a:r>
            <a:r>
              <a:rPr lang="ru-RU" dirty="0"/>
              <a:t>– </a:t>
            </a:r>
            <a:r>
              <a:rPr lang="ru-RU" dirty="0" smtClean="0"/>
              <a:t>держава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dirty="0"/>
              <a:t> </a:t>
            </a:r>
            <a:r>
              <a:rPr lang="ru-RU" dirty="0" smtClean="0"/>
              <a:t>Прием послов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 </a:t>
            </a:r>
            <a:r>
              <a:rPr lang="ru-RU" dirty="0" smtClean="0"/>
              <a:t>Михаил </a:t>
            </a:r>
            <a:r>
              <a:rPr lang="ru-RU" dirty="0"/>
              <a:t>Федорович Романов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016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55726"/>
            <a:ext cx="8410575" cy="646331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rgbClr val="FFFF00"/>
                </a:solidFill>
              </a:rPr>
              <a:t>СПАСИБО ЗА УЧАСТИЕ!</a:t>
            </a:r>
            <a:endParaRPr lang="ru-RU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0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987574"/>
            <a:ext cx="8411426" cy="3645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FFFF00"/>
                </a:solidFill>
              </a:rPr>
              <a:t>Ответ: </a:t>
            </a:r>
            <a:endParaRPr lang="ru-RU" sz="4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/>
              <a:t>Паоло Коэльо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Мирей</a:t>
            </a:r>
            <a:r>
              <a:rPr lang="ru-RU" dirty="0"/>
              <a:t> </a:t>
            </a:r>
            <a:r>
              <a:rPr lang="ru-RU" dirty="0" err="1"/>
              <a:t>Матье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/>
              <a:t>Антону </a:t>
            </a:r>
            <a:r>
              <a:rPr lang="ru-RU" dirty="0" err="1"/>
              <a:t>Сквознику-Дмухановскому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/>
              <a:t>Ирине </a:t>
            </a:r>
            <a:r>
              <a:rPr lang="ru-RU" dirty="0" err="1"/>
              <a:t>Убе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Акире</a:t>
            </a:r>
            <a:r>
              <a:rPr lang="ru-RU" dirty="0"/>
              <a:t> Куросаве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/>
              <a:t>Стасу Рериху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93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5486"/>
            <a:ext cx="8410575" cy="535531"/>
          </a:xfrm>
        </p:spPr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Задание </a:t>
            </a:r>
            <a:r>
              <a:rPr lang="ru-RU" b="0" dirty="0" smtClean="0">
                <a:solidFill>
                  <a:srgbClr val="FFFF00"/>
                </a:solidFill>
              </a:rPr>
              <a:t>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987574"/>
            <a:ext cx="8411426" cy="3645148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Образуйте от предложенных наименований городов названия их жителей в форме Им. </a:t>
            </a:r>
            <a:r>
              <a:rPr lang="ru-RU" i="1" dirty="0" err="1"/>
              <a:t>пад</a:t>
            </a:r>
            <a:r>
              <a:rPr lang="ru-RU" i="1" dirty="0"/>
              <a:t>., ед. ч.: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Архангельск</a:t>
            </a:r>
            <a:endParaRPr lang="ru-RU" dirty="0"/>
          </a:p>
          <a:p>
            <a:r>
              <a:rPr lang="ru-RU" dirty="0" smtClean="0"/>
              <a:t>Брянск</a:t>
            </a:r>
            <a:endParaRPr lang="ru-RU" dirty="0"/>
          </a:p>
          <a:p>
            <a:r>
              <a:rPr lang="ru-RU" dirty="0" smtClean="0"/>
              <a:t>Гусь-Хрустальный</a:t>
            </a:r>
            <a:endParaRPr lang="ru-RU" dirty="0"/>
          </a:p>
          <a:p>
            <a:r>
              <a:rPr lang="ru-RU" dirty="0" smtClean="0"/>
              <a:t>Великий </a:t>
            </a:r>
            <a:r>
              <a:rPr lang="ru-RU" dirty="0"/>
              <a:t>Устюг</a:t>
            </a:r>
          </a:p>
          <a:p>
            <a:r>
              <a:rPr lang="ru-RU" dirty="0" smtClean="0"/>
              <a:t>Вологда</a:t>
            </a:r>
            <a:endParaRPr lang="ru-RU" dirty="0"/>
          </a:p>
          <a:p>
            <a:r>
              <a:rPr lang="ru-RU" dirty="0" smtClean="0"/>
              <a:t>Горький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04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6" y="407195"/>
            <a:ext cx="8410575" cy="535531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Ответ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24" y="987574"/>
            <a:ext cx="8411426" cy="3645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600" dirty="0" smtClean="0"/>
          </a:p>
          <a:p>
            <a:r>
              <a:rPr lang="ru-RU" dirty="0" err="1"/>
              <a:t>архангелогородец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/>
              <a:t>брянец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/>
              <a:t>гусевчанин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/>
              <a:t>устюжанин, </a:t>
            </a:r>
            <a:r>
              <a:rPr lang="ru-RU" dirty="0" err="1"/>
              <a:t>великоустюжанин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вологжанин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/>
              <a:t>горьковчанин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21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Задание </a:t>
            </a:r>
            <a:r>
              <a:rPr lang="ru-RU" b="0" dirty="0" smtClean="0">
                <a:solidFill>
                  <a:srgbClr val="FFFF00"/>
                </a:solidFill>
              </a:rPr>
              <a:t>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/>
              <a:t>Разбейте предложенные ниже слова на две группы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Исконно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русские слова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Заимствованные слова</a:t>
            </a:r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i="1" dirty="0">
                <a:solidFill>
                  <a:srgbClr val="FFC000"/>
                </a:solidFill>
              </a:rPr>
              <a:t>Баня, галоши, барабан, кикимора, белка, линейка, пельмени, лагерь, деньги, хандра, папоротник</a:t>
            </a:r>
          </a:p>
        </p:txBody>
      </p:sp>
    </p:spTree>
    <p:extLst>
      <p:ext uri="{BB962C8B-B14F-4D97-AF65-F5344CB8AC3E}">
        <p14:creationId xmlns:p14="http://schemas.microsoft.com/office/powerpoint/2010/main" val="54164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rgbClr val="FFFF00"/>
                </a:solidFill>
              </a:rPr>
              <a:t>Ответ: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7739" y="987574"/>
            <a:ext cx="4239476" cy="393883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Исконно русские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слова</a:t>
            </a:r>
            <a:endParaRPr lang="ru-RU" dirty="0"/>
          </a:p>
          <a:p>
            <a:r>
              <a:rPr lang="ru-RU" dirty="0" smtClean="0"/>
              <a:t>кикимора</a:t>
            </a:r>
          </a:p>
          <a:p>
            <a:r>
              <a:rPr lang="ru-RU" dirty="0" smtClean="0"/>
              <a:t>белка</a:t>
            </a:r>
          </a:p>
          <a:p>
            <a:r>
              <a:rPr lang="ru-RU" dirty="0" smtClean="0"/>
              <a:t>линейка</a:t>
            </a:r>
          </a:p>
          <a:p>
            <a:r>
              <a:rPr lang="ru-RU" dirty="0" smtClean="0"/>
              <a:t>хандра</a:t>
            </a:r>
          </a:p>
          <a:p>
            <a:r>
              <a:rPr lang="ru-RU" dirty="0" smtClean="0"/>
              <a:t>папоротник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059582"/>
            <a:ext cx="4239476" cy="386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Заимствованные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слова</a:t>
            </a:r>
          </a:p>
          <a:p>
            <a:r>
              <a:rPr lang="ru-RU" dirty="0" smtClean="0"/>
              <a:t>баня</a:t>
            </a:r>
          </a:p>
          <a:p>
            <a:r>
              <a:rPr lang="ru-RU" dirty="0" smtClean="0"/>
              <a:t>галоши</a:t>
            </a:r>
          </a:p>
          <a:p>
            <a:r>
              <a:rPr lang="ru-RU" dirty="0" smtClean="0"/>
              <a:t>барабан</a:t>
            </a:r>
          </a:p>
          <a:p>
            <a:r>
              <a:rPr lang="ru-RU" dirty="0" smtClean="0"/>
              <a:t>пельмени</a:t>
            </a:r>
          </a:p>
          <a:p>
            <a:r>
              <a:rPr lang="ru-RU" dirty="0" smtClean="0"/>
              <a:t>лагерь</a:t>
            </a:r>
            <a:endParaRPr lang="ru-RU" dirty="0"/>
          </a:p>
          <a:p>
            <a:r>
              <a:rPr lang="ru-RU" dirty="0" smtClean="0"/>
              <a:t>деньги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38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5486"/>
            <a:ext cx="8410575" cy="923330"/>
          </a:xfrm>
        </p:spPr>
        <p:txBody>
          <a:bodyPr/>
          <a:lstStyle/>
          <a:p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ОБЩЕСТВОЗНАНИЕ</a:t>
            </a:r>
            <a:r>
              <a:rPr lang="ru-RU" b="0" dirty="0" smtClean="0">
                <a:solidFill>
                  <a:srgbClr val="FFFF00"/>
                </a:solidFill>
              </a:rPr>
              <a:t/>
            </a:r>
            <a:br>
              <a:rPr lang="ru-RU" b="0" dirty="0" smtClean="0">
                <a:solidFill>
                  <a:srgbClr val="FFFF00"/>
                </a:solidFill>
              </a:rPr>
            </a:br>
            <a:r>
              <a:rPr lang="ru-RU" sz="2800" b="0" dirty="0" smtClean="0">
                <a:solidFill>
                  <a:srgbClr val="FFFF00"/>
                </a:solidFill>
              </a:rPr>
              <a:t>Задание 1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35646"/>
            <a:ext cx="8411426" cy="326350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Как называется наука?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i="1" dirty="0">
                <a:solidFill>
                  <a:srgbClr val="FFC000"/>
                </a:solidFill>
              </a:rPr>
              <a:t>Наука, которая изучает взаимодействие социальных групп, функционирование социальных институтов, социальную структуру </a:t>
            </a:r>
            <a:r>
              <a:rPr lang="ru-RU" i="1" dirty="0" smtClean="0">
                <a:solidFill>
                  <a:srgbClr val="FFC000"/>
                </a:solidFill>
              </a:rPr>
              <a:t>общества.</a:t>
            </a:r>
            <a:endParaRPr lang="ru-RU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4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9622"/>
            <a:ext cx="8411426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Ответ</a:t>
            </a:r>
            <a:r>
              <a:rPr lang="ru-RU" sz="3600" dirty="0"/>
              <a:t>: </a:t>
            </a:r>
            <a:r>
              <a:rPr lang="ru-RU" sz="3600" dirty="0" smtClean="0">
                <a:solidFill>
                  <a:srgbClr val="FFFF00"/>
                </a:solidFill>
              </a:rPr>
              <a:t>СОЦИОЛОГИЯ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3608"/>
      </p:ext>
    </p:extLst>
  </p:cSld>
  <p:clrMapOvr>
    <a:masterClrMapping/>
  </p:clrMapOvr>
</p:sld>
</file>

<file path=ppt/theme/theme1.xml><?xml version="1.0" encoding="utf-8"?>
<a:theme xmlns:a="http://schemas.openxmlformats.org/drawingml/2006/main" name="tf66687569_win32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677666_TF66687569" id="{8088A86A-5DE3-4754-A836-2A3C30D038B3}" vid="{7A96DF9F-A41C-4EE8-8C3F-8182B482B1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tf66687569_win32</Template>
  <TotalTime>106</TotalTime>
  <Words>506</Words>
  <Application>Microsoft Office PowerPoint</Application>
  <PresentationFormat>Экран (16:9)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tf66687569_win32</vt:lpstr>
      <vt:lpstr>«ЗНАТОКИ ПО-ТОМСКИ»</vt:lpstr>
      <vt:lpstr>РУССКИЙ ЯЗЫК Задание 1</vt:lpstr>
      <vt:lpstr>Презентация PowerPoint</vt:lpstr>
      <vt:lpstr>Задание 2</vt:lpstr>
      <vt:lpstr>Ответ:</vt:lpstr>
      <vt:lpstr>Задание 3</vt:lpstr>
      <vt:lpstr>Ответ:</vt:lpstr>
      <vt:lpstr>ОБЩЕСТВОЗНАНИЕ Задание 1</vt:lpstr>
      <vt:lpstr>Презентация PowerPoint</vt:lpstr>
      <vt:lpstr>Задание 2</vt:lpstr>
      <vt:lpstr>Ответ:</vt:lpstr>
      <vt:lpstr>Задание 3. Кроссворд</vt:lpstr>
      <vt:lpstr>Ответ</vt:lpstr>
      <vt:lpstr>ИСТОРИЯ  Задание 1. Вопросы с вариантом ответа</vt:lpstr>
      <vt:lpstr>Ответ:</vt:lpstr>
      <vt:lpstr>Презентация PowerPoint</vt:lpstr>
      <vt:lpstr>Ответ:</vt:lpstr>
      <vt:lpstr>Презентация PowerPoint</vt:lpstr>
      <vt:lpstr>Ответ:</vt:lpstr>
      <vt:lpstr>Задание 2. Вопрос к картинке</vt:lpstr>
      <vt:lpstr>Ответ:</vt:lpstr>
      <vt:lpstr>Задание 3. Работа с текстом</vt:lpstr>
      <vt:lpstr>Ответ:</vt:lpstr>
      <vt:lpstr>СПАСИБО ЗА УЧАСТИЕ!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ПО ТОМСКИ</dc:title>
  <dc:creator>[Маматов Никита Владимирович]</dc:creator>
  <cp:lastModifiedBy>PRLIBADMIN</cp:lastModifiedBy>
  <cp:revision>13</cp:revision>
  <dcterms:created xsi:type="dcterms:W3CDTF">2021-09-23T08:18:26Z</dcterms:created>
  <dcterms:modified xsi:type="dcterms:W3CDTF">2021-09-30T04:53:22Z</dcterms:modified>
</cp:coreProperties>
</file>